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7" r:id="rId4"/>
  </p:sldMasterIdLst>
  <p:notesMasterIdLst>
    <p:notesMasterId r:id="rId26"/>
  </p:notesMasterIdLst>
  <p:handoutMasterIdLst>
    <p:handoutMasterId r:id="rId27"/>
  </p:handoutMasterIdLst>
  <p:sldIdLst>
    <p:sldId id="348" r:id="rId5"/>
    <p:sldId id="347" r:id="rId6"/>
    <p:sldId id="351" r:id="rId7"/>
    <p:sldId id="353" r:id="rId8"/>
    <p:sldId id="352" r:id="rId9"/>
    <p:sldId id="357" r:id="rId10"/>
    <p:sldId id="358" r:id="rId11"/>
    <p:sldId id="361" r:id="rId12"/>
    <p:sldId id="360" r:id="rId13"/>
    <p:sldId id="359" r:id="rId14"/>
    <p:sldId id="362" r:id="rId15"/>
    <p:sldId id="364" r:id="rId16"/>
    <p:sldId id="363" r:id="rId17"/>
    <p:sldId id="366" r:id="rId18"/>
    <p:sldId id="367" r:id="rId19"/>
    <p:sldId id="368" r:id="rId20"/>
    <p:sldId id="369" r:id="rId21"/>
    <p:sldId id="370" r:id="rId22"/>
    <p:sldId id="354" r:id="rId23"/>
    <p:sldId id="365" r:id="rId24"/>
    <p:sldId id="355" r:id="rId25"/>
  </p:sldIdLst>
  <p:sldSz cx="12192000" cy="6858000"/>
  <p:notesSz cx="6858000" cy="9144000"/>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4" autoAdjust="0"/>
    <p:restoredTop sz="86049" autoAdjust="0"/>
  </p:normalViewPr>
  <p:slideViewPr>
    <p:cSldViewPr snapToGrid="0">
      <p:cViewPr varScale="1">
        <p:scale>
          <a:sx n="76" d="100"/>
          <a:sy n="76" d="100"/>
        </p:scale>
        <p:origin x="46" y="235"/>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94" d="100"/>
          <a:sy n="94" d="100"/>
        </p:scale>
        <p:origin x="408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a:extLst>
              <a:ext uri="{FF2B5EF4-FFF2-40B4-BE49-F238E27FC236}">
                <a16:creationId xmlns="" xmlns:a16="http://schemas.microsoft.com/office/drawing/2014/main" id="{6578EE9A-08C6-403C-8FEF-0ADCC7B91B7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3" name="日期版面配置區 2">
            <a:extLst>
              <a:ext uri="{FF2B5EF4-FFF2-40B4-BE49-F238E27FC236}">
                <a16:creationId xmlns="" xmlns:a16="http://schemas.microsoft.com/office/drawing/2014/main" id="{CE6F8EA1-61D4-40E7-BCD9-FEEC528EC28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5805E31-01A0-4F12-A095-ACC2433F7DB9}" type="datetime1">
              <a:rPr lang="zh-TW" altLang="en-US" smtClean="0">
                <a:latin typeface="Microsoft JhengHei UI" panose="020B0604030504040204" pitchFamily="34" charset="-120"/>
                <a:ea typeface="Microsoft JhengHei UI" panose="020B0604030504040204" pitchFamily="34" charset="-120"/>
              </a:rPr>
              <a:t>2021/6/24</a:t>
            </a:fld>
            <a:endParaRPr lang="zh-TW" altLang="en-US">
              <a:latin typeface="Microsoft JhengHei UI" panose="020B0604030504040204" pitchFamily="34" charset="-120"/>
              <a:ea typeface="Microsoft JhengHei UI" panose="020B0604030504040204" pitchFamily="34" charset="-120"/>
            </a:endParaRPr>
          </a:p>
        </p:txBody>
      </p:sp>
      <p:sp>
        <p:nvSpPr>
          <p:cNvPr id="4" name="頁尾版面配置區 3">
            <a:extLst>
              <a:ext uri="{FF2B5EF4-FFF2-40B4-BE49-F238E27FC236}">
                <a16:creationId xmlns="" xmlns:a16="http://schemas.microsoft.com/office/drawing/2014/main" id="{7CFA8AE9-BCF8-442F-A98C-886808B8205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5" name="投影片編號預留位置 4">
            <a:extLst>
              <a:ext uri="{FF2B5EF4-FFF2-40B4-BE49-F238E27FC236}">
                <a16:creationId xmlns="" xmlns:a16="http://schemas.microsoft.com/office/drawing/2014/main" id="{B79BAAB2-F592-4DAC-AF72-A0A34946FB4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E4A1F2F-BF82-48AA-B9A3-54EC1405771F}" type="slidenum">
              <a:rPr lang="en-US" altLang="zh-TW" smtClean="0">
                <a:latin typeface="Microsoft JhengHei UI" panose="020B0604030504040204" pitchFamily="34" charset="-120"/>
                <a:ea typeface="Microsoft JhengHei UI" panose="020B0604030504040204" pitchFamily="34" charset="-120"/>
              </a:rPr>
              <a:t>‹#›</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080501928"/>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jp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p4>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JhengHei UI" panose="020B0604030504040204" pitchFamily="34" charset="-120"/>
                <a:ea typeface="Microsoft JhengHei UI" panose="020B0604030504040204" pitchFamily="34" charset="-120"/>
              </a:defRPr>
            </a:lvl1pPr>
          </a:lstStyle>
          <a:p>
            <a:fld id="{A10FB542-11E4-4E52-BE96-25C6E9086EC6}" type="datetime1">
              <a:rPr lang="zh-TW" altLang="en-US" noProof="0" smtClean="0"/>
              <a:t>2021/6/24</a:t>
            </a:fld>
            <a:endParaRPr lang="zh-TW" altLang="en-US" noProof="0"/>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TW" altLang="en-US" noProof="0"/>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JhengHei UI" panose="020B0604030504040204" pitchFamily="34" charset="-120"/>
                <a:ea typeface="Microsoft JhengHei UI" panose="020B0604030504040204" pitchFamily="34" charset="-120"/>
              </a:defRPr>
            </a:lvl1pPr>
          </a:lstStyle>
          <a:p>
            <a:fld id="{BC97DB21-40A4-4674-9241-5526EFE52826}" type="slidenum">
              <a:rPr lang="en-US" altLang="zh-TW" noProof="0" smtClean="0"/>
              <a:pPr/>
              <a:t>‹#›</a:t>
            </a:fld>
            <a:endParaRPr lang="zh-TW" altLang="en-US" noProof="0"/>
          </a:p>
        </p:txBody>
      </p:sp>
    </p:spTree>
    <p:extLst>
      <p:ext uri="{BB962C8B-B14F-4D97-AF65-F5344CB8AC3E}">
        <p14:creationId xmlns:p14="http://schemas.microsoft.com/office/powerpoint/2010/main" val="71241574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1pPr>
    <a:lvl2pPr marL="4572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2pPr>
    <a:lvl3pPr marL="9144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3pPr>
    <a:lvl4pPr marL="13716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4pPr>
    <a:lvl5pPr marL="1828800" algn="l" defTabSz="914400" rtl="0" eaLnBrk="1" latinLnBrk="0" hangingPunct="1">
      <a:defRPr sz="1200" kern="1200">
        <a:solidFill>
          <a:schemeClr val="tx1"/>
        </a:solidFill>
        <a:latin typeface="Microsoft JhengHei UI" panose="020B0604030504040204" pitchFamily="34" charset="-120"/>
        <a:ea typeface="Microsoft JhengHei UI" panose="020B0604030504040204" pitchFamily="34" charset="-12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9091733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10</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9706046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11</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035208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12</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371245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13</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4678750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14</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9406250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15</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6458074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16</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8498118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17</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41927072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18</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2332252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19</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703308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2</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7729181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20</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9339601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21</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446970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3</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962651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4</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8037172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5</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4216761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6</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2905761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7</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4264639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dirty="0">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8</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0328610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預留位置 2"/>
          <p:cNvSpPr>
            <a:spLocks noGrp="1"/>
          </p:cNvSpPr>
          <p:nvPr>
            <p:ph type="body" idx="1"/>
          </p:nvPr>
        </p:nvSpPr>
        <p:spPr/>
        <p:txBody>
          <a:bodyPr rtlCol="0"/>
          <a:lstStyle/>
          <a:p>
            <a:pPr rtl="0"/>
            <a:endParaRPr lang="zh-TW" altLang="en-US">
              <a:latin typeface="Microsoft JhengHei UI" panose="020B0604030504040204" pitchFamily="34" charset="-120"/>
              <a:ea typeface="Microsoft JhengHei UI" panose="020B0604030504040204" pitchFamily="34" charset="-120"/>
            </a:endParaRPr>
          </a:p>
        </p:txBody>
      </p:sp>
      <p:sp>
        <p:nvSpPr>
          <p:cNvPr id="4" name="投影片編號版面配置區 3"/>
          <p:cNvSpPr>
            <a:spLocks noGrp="1"/>
          </p:cNvSpPr>
          <p:nvPr>
            <p:ph type="sldNum" sz="quarter" idx="5"/>
          </p:nvPr>
        </p:nvSpPr>
        <p:spPr/>
        <p:txBody>
          <a:bodyPr rtlCol="0"/>
          <a:lstStyle/>
          <a:p>
            <a:pPr rtl="0"/>
            <a:fld id="{BC97DB21-40A4-4674-9241-5526EFE52826}" type="slidenum">
              <a:rPr lang="en-US" altLang="zh-TW" smtClean="0">
                <a:latin typeface="Microsoft JhengHei UI" panose="020B0604030504040204" pitchFamily="34" charset="-120"/>
                <a:ea typeface="Microsoft JhengHei UI" panose="020B0604030504040204" pitchFamily="34" charset="-120"/>
              </a:rPr>
              <a:t>9</a:t>
            </a:fld>
            <a:endParaRPr lang="zh-TW" altLang="en-US">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885180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097280" y="758952"/>
            <a:ext cx="10058400" cy="3566160"/>
          </a:xfrm>
          <a:prstGeom prst="rect">
            <a:avLst/>
          </a:prstGeom>
        </p:spPr>
        <p:txBody>
          <a:bodyPr rtlCol="0" anchor="b">
            <a:normAutofit/>
          </a:bodyPr>
          <a:lstStyle>
            <a:lvl1pPr algn="l">
              <a:lnSpc>
                <a:spcPct val="90000"/>
              </a:lnSpc>
              <a:defRPr sz="8000" spc="-50" baseline="0">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p>
        </p:txBody>
      </p:sp>
      <p:sp>
        <p:nvSpPr>
          <p:cNvPr id="3" name="副標題 2"/>
          <p:cNvSpPr>
            <a:spLocks noGrp="1"/>
          </p:cNvSpPr>
          <p:nvPr>
            <p:ph type="subTitle" idx="1" hasCustomPrompt="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icrosoft JhengHei UI" panose="020B0604030504040204" pitchFamily="34" charset="-120"/>
                <a:ea typeface="Microsoft JhengHei UI" panose="020B0604030504040204" pitchFamily="34" charset="-120"/>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zh-TW" altLang="en-US" noProof="0"/>
              <a:t>按一下以編輯母片副標題樣式</a:t>
            </a:r>
          </a:p>
        </p:txBody>
      </p:sp>
      <p:cxnSp>
        <p:nvCxnSpPr>
          <p:cNvPr id="9" name="直線接點​​(S) 8">
            <a:extLst>
              <a:ext uri="{FF2B5EF4-FFF2-40B4-BE49-F238E27FC236}">
                <a16:creationId xmlns=""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日期版面配置區 3">
            <a:extLst>
              <a:ext uri="{FF2B5EF4-FFF2-40B4-BE49-F238E27FC236}">
                <a16:creationId xmlns="" xmlns:a16="http://schemas.microsoft.com/office/drawing/2014/main" id="{9925CCF1-92C0-4AF3-BFAF-4921631915AB}"/>
              </a:ext>
            </a:extLst>
          </p:cNvPr>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BB5E1FB0-D77E-4446-8E47-6FE39D640218}" type="datetime1">
              <a:rPr lang="zh-TW" altLang="en-US" noProof="0" smtClean="0"/>
              <a:t>2021/6/24</a:t>
            </a:fld>
            <a:endParaRPr lang="zh-TW" altLang="en-US" noProof="0"/>
          </a:p>
        </p:txBody>
      </p:sp>
      <p:sp>
        <p:nvSpPr>
          <p:cNvPr id="5" name="頁尾版面配置區 4">
            <a:extLst>
              <a:ext uri="{FF2B5EF4-FFF2-40B4-BE49-F238E27FC236}">
                <a16:creationId xmlns="" xmlns:a16="http://schemas.microsoft.com/office/drawing/2014/main" id="{051A78A9-3DFF-4937-A9F2-5D8CF495F367}"/>
              </a:ext>
            </a:extLst>
          </p:cNvPr>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6" name="投影片編號預留位置 5">
            <a:extLst>
              <a:ext uri="{FF2B5EF4-FFF2-40B4-BE49-F238E27FC236}">
                <a16:creationId xmlns="" xmlns:a16="http://schemas.microsoft.com/office/drawing/2014/main" id="{5FAEB271-5CC0-4759-BC6E-8BE53AB227C0}"/>
              </a:ext>
            </a:extLst>
          </p:cNvPr>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sp>
        <p:nvSpPr>
          <p:cNvPr id="11" name="橢圓​​ 10">
            <a:extLst>
              <a:ext uri="{FF2B5EF4-FFF2-40B4-BE49-F238E27FC236}">
                <a16:creationId xmlns="" xmlns:a16="http://schemas.microsoft.com/office/drawing/2014/main" id="{68EC5FC9-F7D0-0141-850B-7623CA81A775}"/>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2" name="橢圓​​ 11">
            <a:extLst>
              <a:ext uri="{FF2B5EF4-FFF2-40B4-BE49-F238E27FC236}">
                <a16:creationId xmlns="" xmlns:a16="http://schemas.microsoft.com/office/drawing/2014/main" id="{B8F839E6-7F1F-6E4D-B83C-F5DA99E98229}"/>
              </a:ext>
            </a:extLst>
          </p:cNvPr>
          <p:cNvSpPr/>
          <p:nvPr userDrawn="1"/>
        </p:nvSpPr>
        <p:spPr>
          <a:xfrm>
            <a:off x="10337662" y="4398630"/>
            <a:ext cx="1700492" cy="1700492"/>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3" name="橢圓​​ 12">
            <a:extLst>
              <a:ext uri="{FF2B5EF4-FFF2-40B4-BE49-F238E27FC236}">
                <a16:creationId xmlns="" xmlns:a16="http://schemas.microsoft.com/office/drawing/2014/main" id="{5EACA50E-A3A8-9D41-B30C-03B00FB2DEF0}"/>
              </a:ext>
            </a:extLst>
          </p:cNvPr>
          <p:cNvSpPr/>
          <p:nvPr userDrawn="1"/>
        </p:nvSpPr>
        <p:spPr>
          <a:xfrm>
            <a:off x="5664569" y="541205"/>
            <a:ext cx="283407" cy="283407"/>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4" name="橢圓​​ 13">
            <a:extLst>
              <a:ext uri="{FF2B5EF4-FFF2-40B4-BE49-F238E27FC236}">
                <a16:creationId xmlns="" xmlns:a16="http://schemas.microsoft.com/office/drawing/2014/main" id="{EA92073B-F20B-034A-BC3A-9B993F0DD0BA}"/>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5" name="橢圓​​ 14">
            <a:extLst>
              <a:ext uri="{FF2B5EF4-FFF2-40B4-BE49-F238E27FC236}">
                <a16:creationId xmlns="" xmlns:a16="http://schemas.microsoft.com/office/drawing/2014/main" id="{C4091F50-D240-B145-B0B1-DAEDDFDE34AD}"/>
              </a:ext>
            </a:extLst>
          </p:cNvPr>
          <p:cNvSpPr/>
          <p:nvPr userDrawn="1"/>
        </p:nvSpPr>
        <p:spPr>
          <a:xfrm>
            <a:off x="0" y="-1994"/>
            <a:ext cx="1700492" cy="1700492"/>
          </a:xfrm>
          <a:prstGeom prst="ellipse">
            <a:avLst/>
          </a:prstGeom>
          <a:noFill/>
          <a:ln w="38100">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672700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標題及內容">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rtlCol="0"/>
          <a:lstStyle>
            <a:lvl1pPr>
              <a:defRPr>
                <a:latin typeface="Microsoft JhengHei UI" panose="020B0604030504040204" pitchFamily="34" charset="-120"/>
                <a:ea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defRPr>
            </a:lvl5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7" name="日期版面配置區 6">
            <a:extLst>
              <a:ext uri="{FF2B5EF4-FFF2-40B4-BE49-F238E27FC236}">
                <a16:creationId xmlns="" xmlns:a16="http://schemas.microsoft.com/office/drawing/2014/main" id="{354D8B55-9EA8-4B81-8E84-9B93B0A27559}"/>
              </a:ext>
            </a:extLst>
          </p:cNvPr>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E51988EA-A3B7-460B-AC03-18C21C511D4B}" type="datetime1">
              <a:rPr lang="zh-TW" altLang="en-US" noProof="0" smtClean="0"/>
              <a:t>2021/6/24</a:t>
            </a:fld>
            <a:endParaRPr lang="zh-TW" altLang="en-US" noProof="0"/>
          </a:p>
        </p:txBody>
      </p:sp>
      <p:sp>
        <p:nvSpPr>
          <p:cNvPr id="8" name="頁尾版面配置區 7">
            <a:extLst>
              <a:ext uri="{FF2B5EF4-FFF2-40B4-BE49-F238E27FC236}">
                <a16:creationId xmlns="" xmlns:a16="http://schemas.microsoft.com/office/drawing/2014/main" id="{062CA021-2578-47CB-822C-BDDFF7223B28}"/>
              </a:ext>
            </a:extLst>
          </p:cNvPr>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9" name="投影片編號預留位置 8">
            <a:extLst>
              <a:ext uri="{FF2B5EF4-FFF2-40B4-BE49-F238E27FC236}">
                <a16:creationId xmlns="" xmlns:a16="http://schemas.microsoft.com/office/drawing/2014/main" id="{C4AAB51D-4141-4682-9375-DAFD5FB9DD10}"/>
              </a:ext>
            </a:extLst>
          </p:cNvPr>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grpSp>
        <p:nvGrpSpPr>
          <p:cNvPr id="21" name="群組 20">
            <a:extLst>
              <a:ext uri="{FF2B5EF4-FFF2-40B4-BE49-F238E27FC236}">
                <a16:creationId xmlns="" xmlns:a16="http://schemas.microsoft.com/office/drawing/2014/main" id="{7A2141DD-8D8D-FA43-BD4F-2CFC93C87782}"/>
              </a:ext>
            </a:extLst>
          </p:cNvPr>
          <p:cNvGrpSpPr/>
          <p:nvPr userDrawn="1"/>
        </p:nvGrpSpPr>
        <p:grpSpPr>
          <a:xfrm rot="5400000">
            <a:off x="-21619" y="1088453"/>
            <a:ext cx="910099" cy="99010"/>
            <a:chOff x="622418" y="280927"/>
            <a:chExt cx="2335705" cy="254101"/>
          </a:xfrm>
        </p:grpSpPr>
        <p:sp>
          <p:nvSpPr>
            <p:cNvPr id="22" name="橢圓​​ 21">
              <a:extLst>
                <a:ext uri="{FF2B5EF4-FFF2-40B4-BE49-F238E27FC236}">
                  <a16:creationId xmlns="" xmlns:a16="http://schemas.microsoft.com/office/drawing/2014/main" id="{71A62821-5E0F-DE41-B5C2-17A3A7277F4E}"/>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3" name="橢圓​​ 22">
              <a:extLst>
                <a:ext uri="{FF2B5EF4-FFF2-40B4-BE49-F238E27FC236}">
                  <a16:creationId xmlns="" xmlns:a16="http://schemas.microsoft.com/office/drawing/2014/main" id="{C311AE14-D8F0-1D4C-9D8D-603836582793}"/>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4" name="橢圓​​ 23">
              <a:extLst>
                <a:ext uri="{FF2B5EF4-FFF2-40B4-BE49-F238E27FC236}">
                  <a16:creationId xmlns="" xmlns:a16="http://schemas.microsoft.com/office/drawing/2014/main" id="{1F2BE645-D4F2-304C-9AFA-473D8F888A85}"/>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5" name="橢圓​​ 24">
              <a:extLst>
                <a:ext uri="{FF2B5EF4-FFF2-40B4-BE49-F238E27FC236}">
                  <a16:creationId xmlns="" xmlns:a16="http://schemas.microsoft.com/office/drawing/2014/main" id="{93640330-30A6-6948-87A7-9DE6D41794F5}"/>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6" name="橢圓​​ 25">
              <a:extLst>
                <a:ext uri="{FF2B5EF4-FFF2-40B4-BE49-F238E27FC236}">
                  <a16:creationId xmlns="" xmlns:a16="http://schemas.microsoft.com/office/drawing/2014/main" id="{ADFB6548-D83C-1D4E-AE87-2E8F1D3D0FA7}"/>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7" name="橢圓​​ 26">
              <a:extLst>
                <a:ext uri="{FF2B5EF4-FFF2-40B4-BE49-F238E27FC236}">
                  <a16:creationId xmlns="" xmlns:a16="http://schemas.microsoft.com/office/drawing/2014/main" id="{D97C7400-7EDC-8845-AB5A-80FB8175C1E2}"/>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grpSp>
      <p:sp>
        <p:nvSpPr>
          <p:cNvPr id="28" name="標題 1">
            <a:extLst>
              <a:ext uri="{FF2B5EF4-FFF2-40B4-BE49-F238E27FC236}">
                <a16:creationId xmlns="" xmlns:a16="http://schemas.microsoft.com/office/drawing/2014/main" id="{BC941C44-9B96-0040-8C71-D8364EB577C2}"/>
              </a:ext>
            </a:extLst>
          </p:cNvPr>
          <p:cNvSpPr>
            <a:spLocks noGrp="1"/>
          </p:cNvSpPr>
          <p:nvPr>
            <p:ph type="title" hasCustomPrompt="1"/>
          </p:nvPr>
        </p:nvSpPr>
        <p:spPr>
          <a:xfrm>
            <a:off x="1097280" y="421817"/>
            <a:ext cx="10058400" cy="1369074"/>
          </a:xfrm>
          <a:prstGeom prst="rect">
            <a:avLst/>
          </a:prstGeom>
        </p:spPr>
        <p:txBody>
          <a:bodyPr lIns="0" rIns="0" rtlCol="0" anchor="ctr">
            <a:normAutofit/>
          </a:bodyPr>
          <a:lstStyle>
            <a:lvl1pPr>
              <a:defRPr sz="4000" cap="all" baseline="0">
                <a:latin typeface="Microsoft JhengHei UI" panose="020B0604030504040204" pitchFamily="34" charset="-120"/>
                <a:ea typeface="Microsoft JhengHei UI" panose="020B0604030504040204" pitchFamily="34" charset="-120"/>
              </a:defRPr>
            </a:lvl1pPr>
          </a:lstStyle>
          <a:p>
            <a:pPr rtl="0"/>
            <a:r>
              <a:rPr lang="zh-TW" altLang="en-US" noProof="0"/>
              <a:t>在此輸入標題</a:t>
            </a:r>
          </a:p>
        </p:txBody>
      </p:sp>
      <p:sp>
        <p:nvSpPr>
          <p:cNvPr id="29" name="橢圓​​ 28">
            <a:extLst>
              <a:ext uri="{FF2B5EF4-FFF2-40B4-BE49-F238E27FC236}">
                <a16:creationId xmlns="" xmlns:a16="http://schemas.microsoft.com/office/drawing/2014/main" id="{E014993B-5057-2A4C-9CA0-383DC5504020}"/>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31" name="橢圓​​ 30">
            <a:extLst>
              <a:ext uri="{FF2B5EF4-FFF2-40B4-BE49-F238E27FC236}">
                <a16:creationId xmlns="" xmlns:a16="http://schemas.microsoft.com/office/drawing/2014/main" id="{43B110E8-1FE2-BC47-A5AE-4C698B688B65}"/>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32" name="橢圓​​ 31">
            <a:extLst>
              <a:ext uri="{FF2B5EF4-FFF2-40B4-BE49-F238E27FC236}">
                <a16:creationId xmlns="" xmlns:a16="http://schemas.microsoft.com/office/drawing/2014/main" id="{87DACF2F-5D4D-434D-8786-E4DF0385E6F6}"/>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9" name="橢圓​​ 18">
            <a:extLst>
              <a:ext uri="{FF2B5EF4-FFF2-40B4-BE49-F238E27FC236}">
                <a16:creationId xmlns="" xmlns:a16="http://schemas.microsoft.com/office/drawing/2014/main" id="{CFE816CC-CBCA-7946-B9E5-E9649EF369BE}"/>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018278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標題及內容">
    <p:spTree>
      <p:nvGrpSpPr>
        <p:cNvPr id="1" name=""/>
        <p:cNvGrpSpPr/>
        <p:nvPr/>
      </p:nvGrpSpPr>
      <p:grpSpPr>
        <a:xfrm>
          <a:off x="0" y="0"/>
          <a:ext cx="0" cy="0"/>
          <a:chOff x="0" y="0"/>
          <a:chExt cx="0" cy="0"/>
        </a:xfrm>
      </p:grpSpPr>
      <p:sp>
        <p:nvSpPr>
          <p:cNvPr id="7" name="日期版面配置區 6">
            <a:extLst>
              <a:ext uri="{FF2B5EF4-FFF2-40B4-BE49-F238E27FC236}">
                <a16:creationId xmlns="" xmlns:a16="http://schemas.microsoft.com/office/drawing/2014/main" id="{354D8B55-9EA8-4B81-8E84-9B93B0A27559}"/>
              </a:ext>
            </a:extLst>
          </p:cNvPr>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63BA97DD-64B6-4450-89E6-26B7E6EC12FF}" type="datetime1">
              <a:rPr lang="zh-TW" altLang="en-US" noProof="0" smtClean="0"/>
              <a:t>2021/6/24</a:t>
            </a:fld>
            <a:endParaRPr lang="zh-TW" altLang="en-US" noProof="0"/>
          </a:p>
        </p:txBody>
      </p:sp>
      <p:sp>
        <p:nvSpPr>
          <p:cNvPr id="8" name="頁尾版面配置區 7">
            <a:extLst>
              <a:ext uri="{FF2B5EF4-FFF2-40B4-BE49-F238E27FC236}">
                <a16:creationId xmlns="" xmlns:a16="http://schemas.microsoft.com/office/drawing/2014/main" id="{062CA021-2578-47CB-822C-BDDFF7223B28}"/>
              </a:ext>
            </a:extLst>
          </p:cNvPr>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9" name="投影片編號預留位置 8">
            <a:extLst>
              <a:ext uri="{FF2B5EF4-FFF2-40B4-BE49-F238E27FC236}">
                <a16:creationId xmlns="" xmlns:a16="http://schemas.microsoft.com/office/drawing/2014/main" id="{C4AAB51D-4141-4682-9375-DAFD5FB9DD10}"/>
              </a:ext>
            </a:extLst>
          </p:cNvPr>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sp>
        <p:nvSpPr>
          <p:cNvPr id="14" name="圖片版面配置區 3">
            <a:extLst>
              <a:ext uri="{FF2B5EF4-FFF2-40B4-BE49-F238E27FC236}">
                <a16:creationId xmlns="" xmlns:a16="http://schemas.microsoft.com/office/drawing/2014/main" id="{C950F4E3-11A9-2549-A00D-601AEF6E49A4}"/>
              </a:ext>
            </a:extLst>
          </p:cNvPr>
          <p:cNvSpPr>
            <a:spLocks noGrp="1"/>
          </p:cNvSpPr>
          <p:nvPr>
            <p:ph type="pic" sz="quarter" idx="13"/>
          </p:nvPr>
        </p:nvSpPr>
        <p:spPr>
          <a:xfrm>
            <a:off x="1097279" y="2160508"/>
            <a:ext cx="2919413" cy="2919413"/>
          </a:xfrm>
          <a:prstGeom prst="ellipse">
            <a:avLst/>
          </a:prstGeom>
          <a:solidFill>
            <a:srgbClr val="EDEFF7"/>
          </a:solidFill>
          <a:ln w="38100">
            <a:solidFill>
              <a:schemeClr val="accent3"/>
            </a:solidFill>
          </a:ln>
        </p:spPr>
        <p:txBody>
          <a:bodyPr rtlCol="0" anchor="ctr"/>
          <a:lstStyle>
            <a:lvl1pPr algn="ctr">
              <a:defRPr>
                <a:latin typeface="Microsoft JhengHei UI" panose="020B0604030504040204" pitchFamily="34" charset="-120"/>
                <a:ea typeface="Microsoft JhengHei UI" panose="020B0604030504040204" pitchFamily="34" charset="-120"/>
              </a:defRPr>
            </a:lvl1pPr>
          </a:lstStyle>
          <a:p>
            <a:pPr rtl="0"/>
            <a:r>
              <a:rPr lang="zh-TW" altLang="en-US" noProof="0"/>
              <a:t>按一下圖示以新增圖片</a:t>
            </a:r>
          </a:p>
        </p:txBody>
      </p:sp>
      <p:sp>
        <p:nvSpPr>
          <p:cNvPr id="21" name="圖片版面配置區 3">
            <a:extLst>
              <a:ext uri="{FF2B5EF4-FFF2-40B4-BE49-F238E27FC236}">
                <a16:creationId xmlns="" xmlns:a16="http://schemas.microsoft.com/office/drawing/2014/main" id="{21B5A175-E633-E74F-AE3B-DF58F989F443}"/>
              </a:ext>
            </a:extLst>
          </p:cNvPr>
          <p:cNvSpPr>
            <a:spLocks noGrp="1"/>
          </p:cNvSpPr>
          <p:nvPr>
            <p:ph type="pic" sz="quarter" idx="14"/>
          </p:nvPr>
        </p:nvSpPr>
        <p:spPr>
          <a:xfrm>
            <a:off x="4659186" y="2160508"/>
            <a:ext cx="2919413" cy="2919413"/>
          </a:xfrm>
          <a:prstGeom prst="ellipse">
            <a:avLst/>
          </a:prstGeom>
          <a:solidFill>
            <a:srgbClr val="EDEFF7"/>
          </a:solidFill>
          <a:ln w="38100">
            <a:solidFill>
              <a:schemeClr val="accent6"/>
            </a:solidFill>
          </a:ln>
        </p:spPr>
        <p:txBody>
          <a:bodyPr rtlCol="0" anchor="ctr"/>
          <a:lstStyle>
            <a:lvl1pPr algn="ctr">
              <a:defRPr>
                <a:latin typeface="Microsoft JhengHei UI" panose="020B0604030504040204" pitchFamily="34" charset="-120"/>
                <a:ea typeface="Microsoft JhengHei UI" panose="020B0604030504040204" pitchFamily="34" charset="-120"/>
              </a:defRPr>
            </a:lvl1pPr>
          </a:lstStyle>
          <a:p>
            <a:pPr rtl="0"/>
            <a:r>
              <a:rPr lang="zh-TW" altLang="en-US" noProof="0"/>
              <a:t>按一下圖示以新增圖片</a:t>
            </a:r>
          </a:p>
        </p:txBody>
      </p:sp>
      <p:sp>
        <p:nvSpPr>
          <p:cNvPr id="22" name="圖片版面配置區 3">
            <a:extLst>
              <a:ext uri="{FF2B5EF4-FFF2-40B4-BE49-F238E27FC236}">
                <a16:creationId xmlns="" xmlns:a16="http://schemas.microsoft.com/office/drawing/2014/main" id="{261D2778-BA56-D247-9B2C-28D010C9D4E2}"/>
              </a:ext>
            </a:extLst>
          </p:cNvPr>
          <p:cNvSpPr>
            <a:spLocks noGrp="1"/>
          </p:cNvSpPr>
          <p:nvPr>
            <p:ph type="pic" sz="quarter" idx="15"/>
          </p:nvPr>
        </p:nvSpPr>
        <p:spPr>
          <a:xfrm>
            <a:off x="8221093" y="2160508"/>
            <a:ext cx="2919413" cy="2919413"/>
          </a:xfrm>
          <a:prstGeom prst="ellipse">
            <a:avLst/>
          </a:prstGeom>
          <a:solidFill>
            <a:srgbClr val="EDEFF7"/>
          </a:solidFill>
          <a:ln w="38100">
            <a:solidFill>
              <a:schemeClr val="accent1"/>
            </a:solidFill>
          </a:ln>
        </p:spPr>
        <p:txBody>
          <a:bodyPr rtlCol="0" anchor="ctr"/>
          <a:lstStyle>
            <a:lvl1pPr algn="ctr">
              <a:defRPr>
                <a:latin typeface="Microsoft JhengHei UI" panose="020B0604030504040204" pitchFamily="34" charset="-120"/>
                <a:ea typeface="Microsoft JhengHei UI" panose="020B0604030504040204" pitchFamily="34" charset="-120"/>
              </a:defRPr>
            </a:lvl1pPr>
          </a:lstStyle>
          <a:p>
            <a:pPr rtl="0"/>
            <a:r>
              <a:rPr lang="zh-TW" altLang="en-US" noProof="0"/>
              <a:t>按一下圖示以新增圖片</a:t>
            </a:r>
          </a:p>
        </p:txBody>
      </p:sp>
      <p:sp>
        <p:nvSpPr>
          <p:cNvPr id="23" name="文字版面配置區 3">
            <a:extLst>
              <a:ext uri="{FF2B5EF4-FFF2-40B4-BE49-F238E27FC236}">
                <a16:creationId xmlns="" xmlns:a16="http://schemas.microsoft.com/office/drawing/2014/main" id="{2DAF6EFF-134E-BA40-8B51-917FDE13C076}"/>
              </a:ext>
            </a:extLst>
          </p:cNvPr>
          <p:cNvSpPr>
            <a:spLocks noGrp="1"/>
          </p:cNvSpPr>
          <p:nvPr>
            <p:ph type="body" sz="half" idx="2" hasCustomPrompt="1"/>
          </p:nvPr>
        </p:nvSpPr>
        <p:spPr>
          <a:xfrm>
            <a:off x="1097279" y="5486968"/>
            <a:ext cx="2919413" cy="583534"/>
          </a:xfrm>
        </p:spPr>
        <p:txBody>
          <a:bodyPr lIns="91440" rIns="91440" rtlCol="0" anchor="ctr">
            <a:normAutofit/>
          </a:bodyPr>
          <a:lstStyle>
            <a:lvl1pPr marL="0" indent="0" algn="ctr">
              <a:buNone/>
              <a:defRPr sz="1800" cap="all" baseline="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在此輸入名稱</a:t>
            </a:r>
          </a:p>
        </p:txBody>
      </p:sp>
      <p:sp>
        <p:nvSpPr>
          <p:cNvPr id="24" name="文字版面配置區 3">
            <a:extLst>
              <a:ext uri="{FF2B5EF4-FFF2-40B4-BE49-F238E27FC236}">
                <a16:creationId xmlns="" xmlns:a16="http://schemas.microsoft.com/office/drawing/2014/main" id="{188BF917-678C-1249-95B9-7FD2AC7B2231}"/>
              </a:ext>
            </a:extLst>
          </p:cNvPr>
          <p:cNvSpPr>
            <a:spLocks noGrp="1"/>
          </p:cNvSpPr>
          <p:nvPr>
            <p:ph type="body" sz="half" idx="16" hasCustomPrompt="1"/>
          </p:nvPr>
        </p:nvSpPr>
        <p:spPr>
          <a:xfrm>
            <a:off x="4666773" y="5486968"/>
            <a:ext cx="2919413" cy="583534"/>
          </a:xfrm>
        </p:spPr>
        <p:txBody>
          <a:bodyPr lIns="91440" rIns="91440" rtlCol="0" anchor="ctr">
            <a:normAutofit/>
          </a:bodyPr>
          <a:lstStyle>
            <a:lvl1pPr marL="0" indent="0" algn="ctr">
              <a:buNone/>
              <a:defRPr sz="1800" cap="all" baseline="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在此輸入名稱</a:t>
            </a:r>
          </a:p>
        </p:txBody>
      </p:sp>
      <p:sp>
        <p:nvSpPr>
          <p:cNvPr id="25" name="文字版面配置區 3">
            <a:extLst>
              <a:ext uri="{FF2B5EF4-FFF2-40B4-BE49-F238E27FC236}">
                <a16:creationId xmlns="" xmlns:a16="http://schemas.microsoft.com/office/drawing/2014/main" id="{BAFF17AE-3EA2-2D47-BCDD-E5587B127062}"/>
              </a:ext>
            </a:extLst>
          </p:cNvPr>
          <p:cNvSpPr>
            <a:spLocks noGrp="1"/>
          </p:cNvSpPr>
          <p:nvPr>
            <p:ph type="body" sz="half" idx="17" hasCustomPrompt="1"/>
          </p:nvPr>
        </p:nvSpPr>
        <p:spPr>
          <a:xfrm>
            <a:off x="8236267" y="5486968"/>
            <a:ext cx="2919413" cy="583534"/>
          </a:xfrm>
        </p:spPr>
        <p:txBody>
          <a:bodyPr lIns="91440" rIns="91440" rtlCol="0" anchor="ctr">
            <a:normAutofit/>
          </a:bodyPr>
          <a:lstStyle>
            <a:lvl1pPr marL="0" indent="0" algn="ctr">
              <a:buNone/>
              <a:defRPr sz="1800" cap="all" baseline="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noProof="0"/>
              <a:t>在此輸入名稱</a:t>
            </a:r>
          </a:p>
        </p:txBody>
      </p:sp>
      <p:grpSp>
        <p:nvGrpSpPr>
          <p:cNvPr id="26" name="群組 25">
            <a:extLst>
              <a:ext uri="{FF2B5EF4-FFF2-40B4-BE49-F238E27FC236}">
                <a16:creationId xmlns="" xmlns:a16="http://schemas.microsoft.com/office/drawing/2014/main" id="{F2D7EDB7-7C02-0245-8A1F-553F094A4429}"/>
              </a:ext>
            </a:extLst>
          </p:cNvPr>
          <p:cNvGrpSpPr/>
          <p:nvPr userDrawn="1"/>
        </p:nvGrpSpPr>
        <p:grpSpPr>
          <a:xfrm rot="5400000">
            <a:off x="-21619" y="1088453"/>
            <a:ext cx="910099" cy="99010"/>
            <a:chOff x="622418" y="280927"/>
            <a:chExt cx="2335705" cy="254101"/>
          </a:xfrm>
        </p:grpSpPr>
        <p:sp>
          <p:nvSpPr>
            <p:cNvPr id="27" name="橢圓​​ 26">
              <a:extLst>
                <a:ext uri="{FF2B5EF4-FFF2-40B4-BE49-F238E27FC236}">
                  <a16:creationId xmlns="" xmlns:a16="http://schemas.microsoft.com/office/drawing/2014/main" id="{8CF5D165-4F6F-2447-8B9E-8B0D94808ED3}"/>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8" name="橢圓​​ 27">
              <a:extLst>
                <a:ext uri="{FF2B5EF4-FFF2-40B4-BE49-F238E27FC236}">
                  <a16:creationId xmlns="" xmlns:a16="http://schemas.microsoft.com/office/drawing/2014/main" id="{146C35C7-7133-4C43-BBF7-575440F7BAD3}"/>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9" name="橢圓​​ 28">
              <a:extLst>
                <a:ext uri="{FF2B5EF4-FFF2-40B4-BE49-F238E27FC236}">
                  <a16:creationId xmlns="" xmlns:a16="http://schemas.microsoft.com/office/drawing/2014/main" id="{D33DD7BE-C379-5C42-9FB0-EF72161049F4}"/>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30" name="橢圓​​ 29">
              <a:extLst>
                <a:ext uri="{FF2B5EF4-FFF2-40B4-BE49-F238E27FC236}">
                  <a16:creationId xmlns="" xmlns:a16="http://schemas.microsoft.com/office/drawing/2014/main" id="{743DFC41-C6DE-7942-9358-E23A1EE8759D}"/>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31" name="橢圓​​ 30">
              <a:extLst>
                <a:ext uri="{FF2B5EF4-FFF2-40B4-BE49-F238E27FC236}">
                  <a16:creationId xmlns="" xmlns:a16="http://schemas.microsoft.com/office/drawing/2014/main" id="{A2ABB593-7229-9548-8BCC-C947B1BF8D93}"/>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32" name="橢圓​​ 31">
              <a:extLst>
                <a:ext uri="{FF2B5EF4-FFF2-40B4-BE49-F238E27FC236}">
                  <a16:creationId xmlns="" xmlns:a16="http://schemas.microsoft.com/office/drawing/2014/main" id="{986D2413-D60D-484E-ACAB-31891AFDA133}"/>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grpSp>
      <p:sp>
        <p:nvSpPr>
          <p:cNvPr id="34" name="標題 1">
            <a:extLst>
              <a:ext uri="{FF2B5EF4-FFF2-40B4-BE49-F238E27FC236}">
                <a16:creationId xmlns="" xmlns:a16="http://schemas.microsoft.com/office/drawing/2014/main" id="{86090E0F-345E-3D4B-8886-95D8A4A77CE7}"/>
              </a:ext>
            </a:extLst>
          </p:cNvPr>
          <p:cNvSpPr>
            <a:spLocks noGrp="1"/>
          </p:cNvSpPr>
          <p:nvPr>
            <p:ph type="title" hasCustomPrompt="1"/>
          </p:nvPr>
        </p:nvSpPr>
        <p:spPr>
          <a:xfrm>
            <a:off x="1097280" y="421817"/>
            <a:ext cx="10058400" cy="1369074"/>
          </a:xfrm>
          <a:prstGeom prst="rect">
            <a:avLst/>
          </a:prstGeom>
        </p:spPr>
        <p:txBody>
          <a:bodyPr lIns="0" rIns="0" rtlCol="0" anchor="ctr">
            <a:normAutofit/>
          </a:bodyPr>
          <a:lstStyle>
            <a:lvl1pPr>
              <a:defRPr sz="4000" cap="all" baseline="0">
                <a:latin typeface="Microsoft JhengHei UI" panose="020B0604030504040204" pitchFamily="34" charset="-120"/>
                <a:ea typeface="Microsoft JhengHei UI" panose="020B0604030504040204" pitchFamily="34" charset="-120"/>
              </a:defRPr>
            </a:lvl1pPr>
          </a:lstStyle>
          <a:p>
            <a:pPr rtl="0"/>
            <a:r>
              <a:rPr lang="zh-TW" altLang="en-US" noProof="0"/>
              <a:t>在此輸入標題</a:t>
            </a:r>
          </a:p>
        </p:txBody>
      </p:sp>
    </p:spTree>
    <p:extLst>
      <p:ext uri="{BB962C8B-B14F-4D97-AF65-F5344CB8AC3E}">
        <p14:creationId xmlns:p14="http://schemas.microsoft.com/office/powerpoint/2010/main" val="3258682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章節標題">
    <p:bg>
      <p:bgPr>
        <a:solidFill>
          <a:schemeClr val="bg1"/>
        </a:solid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2417873" y="758952"/>
            <a:ext cx="7356255" cy="3566160"/>
          </a:xfrm>
          <a:prstGeom prst="rect">
            <a:avLst/>
          </a:prstGeom>
        </p:spPr>
        <p:txBody>
          <a:bodyPr rtlCol="0" anchor="b" anchorCtr="0">
            <a:normAutofit/>
          </a:bodyPr>
          <a:lstStyle>
            <a:lvl1pPr algn="ctr">
              <a:lnSpc>
                <a:spcPct val="90000"/>
              </a:lnSpc>
              <a:defRPr sz="8000" b="0">
                <a:solidFill>
                  <a:schemeClr val="tx1"/>
                </a:solidFill>
                <a:latin typeface="Microsoft JhengHei UI" panose="020B0604030504040204" pitchFamily="34" charset="-120"/>
                <a:ea typeface="Microsoft JhengHei UI" panose="020B0604030504040204" pitchFamily="34" charset="-120"/>
              </a:defRPr>
            </a:lvl1pPr>
          </a:lstStyle>
          <a:p>
            <a:pPr rtl="0"/>
            <a:r>
              <a:rPr lang="zh-TW" altLang="en-US" noProof="0"/>
              <a:t>按一下以編輯母片標題樣式</a:t>
            </a:r>
          </a:p>
        </p:txBody>
      </p:sp>
      <p:sp>
        <p:nvSpPr>
          <p:cNvPr id="3" name="文字版面配置區 2"/>
          <p:cNvSpPr>
            <a:spLocks noGrp="1"/>
          </p:cNvSpPr>
          <p:nvPr>
            <p:ph type="body" idx="1"/>
          </p:nvPr>
        </p:nvSpPr>
        <p:spPr>
          <a:xfrm>
            <a:off x="2417873" y="4663440"/>
            <a:ext cx="7356255" cy="1143000"/>
          </a:xfrm>
        </p:spPr>
        <p:txBody>
          <a:bodyPr lIns="91440" rIns="91440" rtlCol="0" anchor="t" anchorCtr="0">
            <a:normAutofit/>
          </a:bodyPr>
          <a:lstStyle>
            <a:lvl1pPr marL="0" indent="0" algn="ctr">
              <a:buNone/>
              <a:defRPr sz="2400" cap="all" spc="200" baseline="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ltLang="en-US" noProof="0"/>
              <a:t>按一下以編輯母片文字樣式</a:t>
            </a:r>
          </a:p>
        </p:txBody>
      </p:sp>
      <p:cxnSp>
        <p:nvCxnSpPr>
          <p:cNvPr id="9" name="直線接點​​(S) 8">
            <a:extLst>
              <a:ext uri="{FF2B5EF4-FFF2-40B4-BE49-F238E27FC236}">
                <a16:creationId xmlns="" xmlns:a16="http://schemas.microsoft.com/office/drawing/2014/main" id="{459DE2C1-4C52-40A3-8959-27B2C1BEBFF6}"/>
              </a:ext>
            </a:extLst>
          </p:cNvPr>
          <p:cNvCxnSpPr/>
          <p:nvPr/>
        </p:nvCxnSpPr>
        <p:spPr>
          <a:xfrm>
            <a:off x="1158240" y="4485132"/>
            <a:ext cx="9875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日期版面配置區 6">
            <a:extLst>
              <a:ext uri="{FF2B5EF4-FFF2-40B4-BE49-F238E27FC236}">
                <a16:creationId xmlns="" xmlns:a16="http://schemas.microsoft.com/office/drawing/2014/main" id="{AAF2E137-EC28-48F8-9198-1F02539029B6}"/>
              </a:ext>
            </a:extLst>
          </p:cNvPr>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8A3319B5-F840-4350-BE5E-26AB3A1865E2}" type="datetime1">
              <a:rPr lang="zh-TW" altLang="en-US" noProof="0" smtClean="0"/>
              <a:t>2021/6/24</a:t>
            </a:fld>
            <a:endParaRPr lang="zh-TW" altLang="en-US" noProof="0"/>
          </a:p>
        </p:txBody>
      </p:sp>
      <p:sp>
        <p:nvSpPr>
          <p:cNvPr id="8" name="頁尾版面配置區 7">
            <a:extLst>
              <a:ext uri="{FF2B5EF4-FFF2-40B4-BE49-F238E27FC236}">
                <a16:creationId xmlns="" xmlns:a16="http://schemas.microsoft.com/office/drawing/2014/main" id="{189422CD-6F62-4DD6-89EF-07A60B42D219}"/>
              </a:ext>
            </a:extLst>
          </p:cNvPr>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11" name="投影片編號版面配置區 10">
            <a:extLst>
              <a:ext uri="{FF2B5EF4-FFF2-40B4-BE49-F238E27FC236}">
                <a16:creationId xmlns="" xmlns:a16="http://schemas.microsoft.com/office/drawing/2014/main" id="{69C6AFF8-42B4-4D05-969B-9F5FB3355555}"/>
              </a:ext>
            </a:extLst>
          </p:cNvPr>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sp>
        <p:nvSpPr>
          <p:cNvPr id="12" name="橢圓​​ 11">
            <a:extLst>
              <a:ext uri="{FF2B5EF4-FFF2-40B4-BE49-F238E27FC236}">
                <a16:creationId xmlns="" xmlns:a16="http://schemas.microsoft.com/office/drawing/2014/main" id="{8675A452-E352-BE40-9E44-7C0E90F4DBC5}"/>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3" name="橢圓​​ 12">
            <a:extLst>
              <a:ext uri="{FF2B5EF4-FFF2-40B4-BE49-F238E27FC236}">
                <a16:creationId xmlns="" xmlns:a16="http://schemas.microsoft.com/office/drawing/2014/main" id="{72E00246-7C7C-8E48-B95E-02BE89F197F5}"/>
              </a:ext>
            </a:extLst>
          </p:cNvPr>
          <p:cNvSpPr/>
          <p:nvPr userDrawn="1"/>
        </p:nvSpPr>
        <p:spPr>
          <a:xfrm>
            <a:off x="10337662" y="4398630"/>
            <a:ext cx="1700492" cy="1700492"/>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4" name="橢圓​​ 13">
            <a:extLst>
              <a:ext uri="{FF2B5EF4-FFF2-40B4-BE49-F238E27FC236}">
                <a16:creationId xmlns="" xmlns:a16="http://schemas.microsoft.com/office/drawing/2014/main" id="{EBF1652A-A323-BC48-9A00-7ECF1C4E1DA4}"/>
              </a:ext>
            </a:extLst>
          </p:cNvPr>
          <p:cNvSpPr/>
          <p:nvPr userDrawn="1"/>
        </p:nvSpPr>
        <p:spPr>
          <a:xfrm>
            <a:off x="11634902" y="2565781"/>
            <a:ext cx="283407" cy="283407"/>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5" name="橢圓​​ 14">
            <a:extLst>
              <a:ext uri="{FF2B5EF4-FFF2-40B4-BE49-F238E27FC236}">
                <a16:creationId xmlns="" xmlns:a16="http://schemas.microsoft.com/office/drawing/2014/main" id="{F733BC29-8FD1-CB45-8FF6-0C7CC3CB423D}"/>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6" name="橢圓​​ 15">
            <a:extLst>
              <a:ext uri="{FF2B5EF4-FFF2-40B4-BE49-F238E27FC236}">
                <a16:creationId xmlns="" xmlns:a16="http://schemas.microsoft.com/office/drawing/2014/main" id="{4C67EB1F-C984-B840-BD1F-FD174D01A3AF}"/>
              </a:ext>
            </a:extLst>
          </p:cNvPr>
          <p:cNvSpPr/>
          <p:nvPr userDrawn="1"/>
        </p:nvSpPr>
        <p:spPr>
          <a:xfrm>
            <a:off x="6135" y="0"/>
            <a:ext cx="1700492" cy="1700492"/>
          </a:xfrm>
          <a:prstGeom prst="ellipse">
            <a:avLst/>
          </a:prstGeom>
          <a:noFill/>
          <a:ln w="38100">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grpSp>
        <p:nvGrpSpPr>
          <p:cNvPr id="39" name="群組 38">
            <a:extLst>
              <a:ext uri="{FF2B5EF4-FFF2-40B4-BE49-F238E27FC236}">
                <a16:creationId xmlns="" xmlns:a16="http://schemas.microsoft.com/office/drawing/2014/main" id="{9D75F8B1-A294-E349-BD08-B06B2954212A}"/>
              </a:ext>
            </a:extLst>
          </p:cNvPr>
          <p:cNvGrpSpPr/>
          <p:nvPr userDrawn="1"/>
        </p:nvGrpSpPr>
        <p:grpSpPr>
          <a:xfrm>
            <a:off x="495300" y="0"/>
            <a:ext cx="11201400" cy="6880860"/>
            <a:chOff x="495300" y="0"/>
            <a:chExt cx="11201400" cy="6880860"/>
          </a:xfrm>
        </p:grpSpPr>
        <p:sp>
          <p:nvSpPr>
            <p:cNvPr id="33" name="手繪多邊形​​(F) 32">
              <a:extLst>
                <a:ext uri="{FF2B5EF4-FFF2-40B4-BE49-F238E27FC236}">
                  <a16:creationId xmlns="" xmlns:a16="http://schemas.microsoft.com/office/drawing/2014/main" id="{5942EFAD-842E-9C46-9853-C0F135D24007}"/>
                </a:ext>
              </a:extLst>
            </p:cNvPr>
            <p:cNvSpPr/>
            <p:nvPr userDrawn="1"/>
          </p:nvSpPr>
          <p:spPr>
            <a:xfrm>
              <a:off x="495300" y="0"/>
              <a:ext cx="1337265" cy="6880860"/>
            </a:xfrm>
            <a:custGeom>
              <a:avLst/>
              <a:gdLst>
                <a:gd name="connsiteX0" fmla="*/ 1173967 w 1337265"/>
                <a:gd name="connsiteY0" fmla="*/ 0 h 6880860"/>
                <a:gd name="connsiteX1" fmla="*/ 1319300 w 1337265"/>
                <a:gd name="connsiteY1" fmla="*/ 0 h 6880860"/>
                <a:gd name="connsiteX2" fmla="*/ 1204253 w 1337265"/>
                <a:gd name="connsiteY2" fmla="*/ 146399 h 6880860"/>
                <a:gd name="connsiteX3" fmla="*/ 114300 w 1337265"/>
                <a:gd name="connsiteY3" fmla="*/ 3429000 h 6880860"/>
                <a:gd name="connsiteX4" fmla="*/ 1204253 w 1337265"/>
                <a:gd name="connsiteY4" fmla="*/ 6711601 h 6880860"/>
                <a:gd name="connsiteX5" fmla="*/ 1337265 w 1337265"/>
                <a:gd name="connsiteY5" fmla="*/ 6880860 h 6880860"/>
                <a:gd name="connsiteX6" fmla="*/ 1191931 w 1337265"/>
                <a:gd name="connsiteY6" fmla="*/ 6880860 h 6880860"/>
                <a:gd name="connsiteX7" fmla="*/ 1112661 w 1337265"/>
                <a:gd name="connsiteY7" fmla="*/ 6779988 h 6880860"/>
                <a:gd name="connsiteX8" fmla="*/ 0 w 1337265"/>
                <a:gd name="connsiteY8" fmla="*/ 3429000 h 6880860"/>
                <a:gd name="connsiteX9" fmla="*/ 1112661 w 1337265"/>
                <a:gd name="connsiteY9" fmla="*/ 78012 h 6880860"/>
                <a:gd name="connsiteX10" fmla="*/ 1173967 w 1337265"/>
                <a:gd name="connsiteY10" fmla="*/ 0 h 688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7265" h="6880860">
                  <a:moveTo>
                    <a:pt x="1173967" y="0"/>
                  </a:moveTo>
                  <a:lnTo>
                    <a:pt x="1319300" y="0"/>
                  </a:lnTo>
                  <a:lnTo>
                    <a:pt x="1204253" y="146399"/>
                  </a:lnTo>
                  <a:cubicBezTo>
                    <a:pt x="519693" y="1061765"/>
                    <a:pt x="114300" y="2198040"/>
                    <a:pt x="114300" y="3429000"/>
                  </a:cubicBezTo>
                  <a:cubicBezTo>
                    <a:pt x="114300" y="4659960"/>
                    <a:pt x="519693" y="5796235"/>
                    <a:pt x="1204253" y="6711601"/>
                  </a:cubicBezTo>
                  <a:lnTo>
                    <a:pt x="1337265" y="6880860"/>
                  </a:lnTo>
                  <a:lnTo>
                    <a:pt x="1191931" y="6880860"/>
                  </a:lnTo>
                  <a:lnTo>
                    <a:pt x="1112661" y="6779988"/>
                  </a:lnTo>
                  <a:cubicBezTo>
                    <a:pt x="413839" y="5845552"/>
                    <a:pt x="0" y="4685605"/>
                    <a:pt x="0" y="3429000"/>
                  </a:cubicBezTo>
                  <a:cubicBezTo>
                    <a:pt x="0" y="2172395"/>
                    <a:pt x="413839" y="1012448"/>
                    <a:pt x="1112661" y="78012"/>
                  </a:cubicBezTo>
                  <a:lnTo>
                    <a:pt x="1173967"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32" name="手繪多邊形​​(F) 31">
              <a:extLst>
                <a:ext uri="{FF2B5EF4-FFF2-40B4-BE49-F238E27FC236}">
                  <a16:creationId xmlns="" xmlns:a16="http://schemas.microsoft.com/office/drawing/2014/main" id="{BE0B7AF7-52C0-EB45-93DE-79DFF44F5AAE}"/>
                </a:ext>
              </a:extLst>
            </p:cNvPr>
            <p:cNvSpPr/>
            <p:nvPr userDrawn="1"/>
          </p:nvSpPr>
          <p:spPr>
            <a:xfrm>
              <a:off x="10359435" y="0"/>
              <a:ext cx="1337265" cy="6880860"/>
            </a:xfrm>
            <a:custGeom>
              <a:avLst/>
              <a:gdLst>
                <a:gd name="connsiteX0" fmla="*/ 17965 w 1337265"/>
                <a:gd name="connsiteY0" fmla="*/ 0 h 6880860"/>
                <a:gd name="connsiteX1" fmla="*/ 163299 w 1337265"/>
                <a:gd name="connsiteY1" fmla="*/ 0 h 6880860"/>
                <a:gd name="connsiteX2" fmla="*/ 224604 w 1337265"/>
                <a:gd name="connsiteY2" fmla="*/ 78012 h 6880860"/>
                <a:gd name="connsiteX3" fmla="*/ 1337265 w 1337265"/>
                <a:gd name="connsiteY3" fmla="*/ 3429000 h 6880860"/>
                <a:gd name="connsiteX4" fmla="*/ 224604 w 1337265"/>
                <a:gd name="connsiteY4" fmla="*/ 6779988 h 6880860"/>
                <a:gd name="connsiteX5" fmla="*/ 145334 w 1337265"/>
                <a:gd name="connsiteY5" fmla="*/ 6880860 h 6880860"/>
                <a:gd name="connsiteX6" fmla="*/ 0 w 1337265"/>
                <a:gd name="connsiteY6" fmla="*/ 6880860 h 6880860"/>
                <a:gd name="connsiteX7" fmla="*/ 133012 w 1337265"/>
                <a:gd name="connsiteY7" fmla="*/ 6711601 h 6880860"/>
                <a:gd name="connsiteX8" fmla="*/ 1222965 w 1337265"/>
                <a:gd name="connsiteY8" fmla="*/ 3429000 h 6880860"/>
                <a:gd name="connsiteX9" fmla="*/ 133012 w 1337265"/>
                <a:gd name="connsiteY9" fmla="*/ 146399 h 6880860"/>
                <a:gd name="connsiteX10" fmla="*/ 17965 w 1337265"/>
                <a:gd name="connsiteY10" fmla="*/ 0 h 688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7265" h="6880860">
                  <a:moveTo>
                    <a:pt x="17965" y="0"/>
                  </a:moveTo>
                  <a:lnTo>
                    <a:pt x="163299" y="0"/>
                  </a:lnTo>
                  <a:lnTo>
                    <a:pt x="224604" y="78012"/>
                  </a:lnTo>
                  <a:cubicBezTo>
                    <a:pt x="923426" y="1012448"/>
                    <a:pt x="1337265" y="2172395"/>
                    <a:pt x="1337265" y="3429000"/>
                  </a:cubicBezTo>
                  <a:cubicBezTo>
                    <a:pt x="1337265" y="4685605"/>
                    <a:pt x="923426" y="5845552"/>
                    <a:pt x="224604" y="6779988"/>
                  </a:cubicBezTo>
                  <a:lnTo>
                    <a:pt x="145334" y="6880860"/>
                  </a:lnTo>
                  <a:lnTo>
                    <a:pt x="0" y="6880860"/>
                  </a:lnTo>
                  <a:lnTo>
                    <a:pt x="133012" y="6711601"/>
                  </a:lnTo>
                  <a:cubicBezTo>
                    <a:pt x="817572" y="5796235"/>
                    <a:pt x="1222965" y="4659960"/>
                    <a:pt x="1222965" y="3429000"/>
                  </a:cubicBezTo>
                  <a:cubicBezTo>
                    <a:pt x="1222965" y="2198040"/>
                    <a:pt x="817572" y="1061765"/>
                    <a:pt x="133012" y="146399"/>
                  </a:cubicBezTo>
                  <a:lnTo>
                    <a:pt x="17965"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grpSp>
    </p:spTree>
    <p:extLst>
      <p:ext uri="{BB962C8B-B14F-4D97-AF65-F5344CB8AC3E}">
        <p14:creationId xmlns:p14="http://schemas.microsoft.com/office/powerpoint/2010/main" val="2596984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兩個內容">
    <p:spTree>
      <p:nvGrpSpPr>
        <p:cNvPr id="1" name=""/>
        <p:cNvGrpSpPr/>
        <p:nvPr/>
      </p:nvGrpSpPr>
      <p:grpSpPr>
        <a:xfrm>
          <a:off x="0" y="0"/>
          <a:ext cx="0" cy="0"/>
          <a:chOff x="0" y="0"/>
          <a:chExt cx="0" cy="0"/>
        </a:xfrm>
      </p:grpSpPr>
      <p:sp>
        <p:nvSpPr>
          <p:cNvPr id="3" name="內容版面配置區 2"/>
          <p:cNvSpPr>
            <a:spLocks noGrp="1"/>
          </p:cNvSpPr>
          <p:nvPr>
            <p:ph sz="half" idx="1"/>
          </p:nvPr>
        </p:nvSpPr>
        <p:spPr>
          <a:xfrm>
            <a:off x="1097280" y="2120900"/>
            <a:ext cx="4639736" cy="3748193"/>
          </a:xfrm>
        </p:spPr>
        <p:txBody>
          <a:bodyPr rtlCol="0"/>
          <a:lstStyle>
            <a:lvl1pPr>
              <a:defRPr>
                <a:latin typeface="Microsoft JhengHei UI" panose="020B0604030504040204" pitchFamily="34" charset="-120"/>
                <a:ea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defRPr>
            </a:lvl5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內容預留位置 3"/>
          <p:cNvSpPr>
            <a:spLocks noGrp="1"/>
          </p:cNvSpPr>
          <p:nvPr>
            <p:ph sz="half" idx="2"/>
          </p:nvPr>
        </p:nvSpPr>
        <p:spPr>
          <a:xfrm>
            <a:off x="6515944" y="2120900"/>
            <a:ext cx="4639736" cy="3748194"/>
          </a:xfrm>
        </p:spPr>
        <p:txBody>
          <a:bodyPr rtlCol="0"/>
          <a:lstStyle>
            <a:lvl1pPr>
              <a:defRPr>
                <a:latin typeface="Microsoft JhengHei UI" panose="020B0604030504040204" pitchFamily="34" charset="-120"/>
                <a:ea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defRPr>
            </a:lvl5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2" name="日期版面配置區 1">
            <a:extLst>
              <a:ext uri="{FF2B5EF4-FFF2-40B4-BE49-F238E27FC236}">
                <a16:creationId xmlns="" xmlns:a16="http://schemas.microsoft.com/office/drawing/2014/main" id="{5782D47D-B0DC-4C40-BCC6-BBBA32584A38}"/>
              </a:ext>
            </a:extLst>
          </p:cNvPr>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AEC298CB-F7AC-40A9-A668-D857C7014627}" type="datetime1">
              <a:rPr lang="zh-TW" altLang="en-US" noProof="0" smtClean="0"/>
              <a:t>2021/6/24</a:t>
            </a:fld>
            <a:endParaRPr lang="zh-TW" altLang="en-US" noProof="0"/>
          </a:p>
        </p:txBody>
      </p:sp>
      <p:sp>
        <p:nvSpPr>
          <p:cNvPr id="9" name="頁尾版面配置區 8">
            <a:extLst>
              <a:ext uri="{FF2B5EF4-FFF2-40B4-BE49-F238E27FC236}">
                <a16:creationId xmlns="" xmlns:a16="http://schemas.microsoft.com/office/drawing/2014/main" id="{4690D34E-7EBD-44B2-83CA-4C126A18D7EF}"/>
              </a:ext>
            </a:extLst>
          </p:cNvPr>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10" name="投影片編號版面配置區 9">
            <a:extLst>
              <a:ext uri="{FF2B5EF4-FFF2-40B4-BE49-F238E27FC236}">
                <a16:creationId xmlns="" xmlns:a16="http://schemas.microsoft.com/office/drawing/2014/main" id="{2AC511A1-9BBD-42DE-92FB-2AF44F8E97A9}"/>
              </a:ext>
            </a:extLst>
          </p:cNvPr>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grpSp>
        <p:nvGrpSpPr>
          <p:cNvPr id="11" name="群組 10">
            <a:extLst>
              <a:ext uri="{FF2B5EF4-FFF2-40B4-BE49-F238E27FC236}">
                <a16:creationId xmlns="" xmlns:a16="http://schemas.microsoft.com/office/drawing/2014/main" id="{D06E6D77-4CA3-764C-99E1-7D2CFE6B929E}"/>
              </a:ext>
            </a:extLst>
          </p:cNvPr>
          <p:cNvGrpSpPr/>
          <p:nvPr userDrawn="1"/>
        </p:nvGrpSpPr>
        <p:grpSpPr>
          <a:xfrm rot="5400000">
            <a:off x="-21619" y="1088453"/>
            <a:ext cx="910099" cy="99010"/>
            <a:chOff x="622418" y="280927"/>
            <a:chExt cx="2335705" cy="254101"/>
          </a:xfrm>
        </p:grpSpPr>
        <p:sp>
          <p:nvSpPr>
            <p:cNvPr id="12" name="橢圓​​ 11">
              <a:extLst>
                <a:ext uri="{FF2B5EF4-FFF2-40B4-BE49-F238E27FC236}">
                  <a16:creationId xmlns="" xmlns:a16="http://schemas.microsoft.com/office/drawing/2014/main" id="{1D155117-8A2A-414B-9598-C2919DF747DC}"/>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3" name="橢圓​​ 12">
              <a:extLst>
                <a:ext uri="{FF2B5EF4-FFF2-40B4-BE49-F238E27FC236}">
                  <a16:creationId xmlns="" xmlns:a16="http://schemas.microsoft.com/office/drawing/2014/main" id="{53838F88-99DE-9246-A83B-9C7DB6AE99EF}"/>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4" name="橢圓​​ 13">
              <a:extLst>
                <a:ext uri="{FF2B5EF4-FFF2-40B4-BE49-F238E27FC236}">
                  <a16:creationId xmlns="" xmlns:a16="http://schemas.microsoft.com/office/drawing/2014/main" id="{D031FBA2-FD0D-7346-8941-4861923E15CF}"/>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5" name="橢圓​​ 14">
              <a:extLst>
                <a:ext uri="{FF2B5EF4-FFF2-40B4-BE49-F238E27FC236}">
                  <a16:creationId xmlns="" xmlns:a16="http://schemas.microsoft.com/office/drawing/2014/main" id="{022D5D5E-3339-5D47-9E1C-8897082672DB}"/>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6" name="橢圓​​ 15">
              <a:extLst>
                <a:ext uri="{FF2B5EF4-FFF2-40B4-BE49-F238E27FC236}">
                  <a16:creationId xmlns="" xmlns:a16="http://schemas.microsoft.com/office/drawing/2014/main" id="{13BE7267-458F-A141-8480-10E9FB553671}"/>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7" name="橢圓​​ 16">
              <a:extLst>
                <a:ext uri="{FF2B5EF4-FFF2-40B4-BE49-F238E27FC236}">
                  <a16:creationId xmlns="" xmlns:a16="http://schemas.microsoft.com/office/drawing/2014/main" id="{A71A438B-57BE-F445-AFBB-BBB2270E9BB4}"/>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grpSp>
      <p:sp>
        <p:nvSpPr>
          <p:cNvPr id="18" name="標題 1">
            <a:extLst>
              <a:ext uri="{FF2B5EF4-FFF2-40B4-BE49-F238E27FC236}">
                <a16:creationId xmlns="" xmlns:a16="http://schemas.microsoft.com/office/drawing/2014/main" id="{040C74AA-3663-2A49-AA62-C9207F22BF3D}"/>
              </a:ext>
            </a:extLst>
          </p:cNvPr>
          <p:cNvSpPr>
            <a:spLocks noGrp="1"/>
          </p:cNvSpPr>
          <p:nvPr>
            <p:ph type="title" hasCustomPrompt="1"/>
          </p:nvPr>
        </p:nvSpPr>
        <p:spPr>
          <a:xfrm>
            <a:off x="1097280" y="421817"/>
            <a:ext cx="10058400" cy="1369074"/>
          </a:xfrm>
          <a:prstGeom prst="rect">
            <a:avLst/>
          </a:prstGeom>
        </p:spPr>
        <p:txBody>
          <a:bodyPr lIns="0" rIns="0" rtlCol="0" anchor="ctr">
            <a:normAutofit/>
          </a:bodyPr>
          <a:lstStyle>
            <a:lvl1pPr>
              <a:defRPr sz="4000" cap="all" baseline="0">
                <a:latin typeface="Microsoft JhengHei UI" panose="020B0604030504040204" pitchFamily="34" charset="-120"/>
                <a:ea typeface="Microsoft JhengHei UI" panose="020B0604030504040204" pitchFamily="34" charset="-120"/>
              </a:defRPr>
            </a:lvl1pPr>
          </a:lstStyle>
          <a:p>
            <a:pPr rtl="0"/>
            <a:r>
              <a:rPr lang="zh-TW" altLang="en-US" noProof="0"/>
              <a:t>在此輸入標題</a:t>
            </a:r>
          </a:p>
        </p:txBody>
      </p:sp>
      <p:sp>
        <p:nvSpPr>
          <p:cNvPr id="19" name="橢圓​​ 18">
            <a:extLst>
              <a:ext uri="{FF2B5EF4-FFF2-40B4-BE49-F238E27FC236}">
                <a16:creationId xmlns="" xmlns:a16="http://schemas.microsoft.com/office/drawing/2014/main" id="{8E70AAE0-F405-8C4D-B2F2-BC73ABD2560F}"/>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2" name="橢圓​​ 21">
            <a:extLst>
              <a:ext uri="{FF2B5EF4-FFF2-40B4-BE49-F238E27FC236}">
                <a16:creationId xmlns="" xmlns:a16="http://schemas.microsoft.com/office/drawing/2014/main" id="{FC72AC8A-19AA-5641-88DA-414732A1A643}"/>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3" name="橢圓​​ 22">
            <a:extLst>
              <a:ext uri="{FF2B5EF4-FFF2-40B4-BE49-F238E27FC236}">
                <a16:creationId xmlns="" xmlns:a16="http://schemas.microsoft.com/office/drawing/2014/main" id="{B0FF4153-FE4A-204C-B4B4-F331F8058F73}"/>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0" name="橢圓​​ 19">
            <a:extLst>
              <a:ext uri="{FF2B5EF4-FFF2-40B4-BE49-F238E27FC236}">
                <a16:creationId xmlns="" xmlns:a16="http://schemas.microsoft.com/office/drawing/2014/main" id="{C0910027-B57E-5C4C-B196-C2CF16EB6B83}"/>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3387972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3" name="文字版面配置區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4" name="內容預留位置 3"/>
          <p:cNvSpPr>
            <a:spLocks noGrp="1"/>
          </p:cNvSpPr>
          <p:nvPr>
            <p:ph sz="half" idx="2"/>
          </p:nvPr>
        </p:nvSpPr>
        <p:spPr>
          <a:xfrm>
            <a:off x="1097280" y="2958274"/>
            <a:ext cx="4639736" cy="2910821"/>
          </a:xfrm>
        </p:spPr>
        <p:txBody>
          <a:bodyPr rtlCol="0"/>
          <a:lstStyle>
            <a:lvl1pPr>
              <a:defRPr>
                <a:latin typeface="Microsoft JhengHei UI" panose="020B0604030504040204" pitchFamily="34" charset="-120"/>
                <a:ea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defRPr>
            </a:lvl5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5" name="文字預留位置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noProof="0"/>
              <a:t>按一下以編輯母片文字樣式</a:t>
            </a:r>
          </a:p>
        </p:txBody>
      </p:sp>
      <p:sp>
        <p:nvSpPr>
          <p:cNvPr id="6" name="內容版面配置區 5"/>
          <p:cNvSpPr>
            <a:spLocks noGrp="1"/>
          </p:cNvSpPr>
          <p:nvPr>
            <p:ph sz="quarter" idx="4"/>
          </p:nvPr>
        </p:nvSpPr>
        <p:spPr>
          <a:xfrm>
            <a:off x="6515944" y="2958273"/>
            <a:ext cx="4639736" cy="2910821"/>
          </a:xfrm>
        </p:spPr>
        <p:txBody>
          <a:bodyPr rtlCol="0"/>
          <a:lstStyle>
            <a:lvl1pPr>
              <a:defRPr>
                <a:latin typeface="Microsoft JhengHei UI" panose="020B0604030504040204" pitchFamily="34" charset="-120"/>
                <a:ea typeface="Microsoft JhengHei UI" panose="020B0604030504040204" pitchFamily="34" charset="-120"/>
              </a:defRPr>
            </a:lvl1pPr>
            <a:lvl2pPr>
              <a:defRPr>
                <a:latin typeface="Microsoft JhengHei UI" panose="020B0604030504040204" pitchFamily="34" charset="-120"/>
                <a:ea typeface="Microsoft JhengHei UI" panose="020B0604030504040204" pitchFamily="34" charset="-120"/>
              </a:defRPr>
            </a:lvl2pPr>
            <a:lvl3pPr>
              <a:defRPr>
                <a:latin typeface="Microsoft JhengHei UI" panose="020B0604030504040204" pitchFamily="34" charset="-120"/>
                <a:ea typeface="Microsoft JhengHei UI" panose="020B0604030504040204" pitchFamily="34" charset="-120"/>
              </a:defRPr>
            </a:lvl3pPr>
            <a:lvl4pPr>
              <a:defRPr>
                <a:latin typeface="Microsoft JhengHei UI" panose="020B0604030504040204" pitchFamily="34" charset="-120"/>
                <a:ea typeface="Microsoft JhengHei UI" panose="020B0604030504040204" pitchFamily="34" charset="-120"/>
              </a:defRPr>
            </a:lvl4pPr>
            <a:lvl5pPr>
              <a:defRPr>
                <a:latin typeface="Microsoft JhengHei UI" panose="020B0604030504040204" pitchFamily="34" charset="-120"/>
                <a:ea typeface="Microsoft JhengHei UI" panose="020B0604030504040204" pitchFamily="34" charset="-120"/>
              </a:defRPr>
            </a:lvl5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2" name="日期版面配置區 1">
            <a:extLst>
              <a:ext uri="{FF2B5EF4-FFF2-40B4-BE49-F238E27FC236}">
                <a16:creationId xmlns="" xmlns:a16="http://schemas.microsoft.com/office/drawing/2014/main" id="{8AF8A515-AA94-45D1-9223-5C2272618D85}"/>
              </a:ext>
            </a:extLst>
          </p:cNvPr>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0A2B4782-5FA4-489E-BD35-9F3C061B8344}" type="datetime1">
              <a:rPr lang="zh-TW" altLang="en-US" noProof="0" smtClean="0"/>
              <a:t>2021/6/24</a:t>
            </a:fld>
            <a:endParaRPr lang="zh-TW" altLang="en-US" noProof="0"/>
          </a:p>
        </p:txBody>
      </p:sp>
      <p:sp>
        <p:nvSpPr>
          <p:cNvPr id="11" name="頁尾版面配置區 10">
            <a:extLst>
              <a:ext uri="{FF2B5EF4-FFF2-40B4-BE49-F238E27FC236}">
                <a16:creationId xmlns="" xmlns:a16="http://schemas.microsoft.com/office/drawing/2014/main" id="{D052F5BC-98E0-4D60-AD67-9547738B7DD4}"/>
              </a:ext>
            </a:extLst>
          </p:cNvPr>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12" name="投影片編號版面配置區 11">
            <a:extLst>
              <a:ext uri="{FF2B5EF4-FFF2-40B4-BE49-F238E27FC236}">
                <a16:creationId xmlns="" xmlns:a16="http://schemas.microsoft.com/office/drawing/2014/main" id="{A38552DC-952E-41EA-AAAF-C2187523C0B0}"/>
              </a:ext>
            </a:extLst>
          </p:cNvPr>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grpSp>
        <p:nvGrpSpPr>
          <p:cNvPr id="13" name="群組 12">
            <a:extLst>
              <a:ext uri="{FF2B5EF4-FFF2-40B4-BE49-F238E27FC236}">
                <a16:creationId xmlns="" xmlns:a16="http://schemas.microsoft.com/office/drawing/2014/main" id="{DD896C11-7092-DD43-9676-23A81081B759}"/>
              </a:ext>
            </a:extLst>
          </p:cNvPr>
          <p:cNvGrpSpPr/>
          <p:nvPr userDrawn="1"/>
        </p:nvGrpSpPr>
        <p:grpSpPr>
          <a:xfrm rot="5400000">
            <a:off x="-21619" y="1088453"/>
            <a:ext cx="910099" cy="99010"/>
            <a:chOff x="622418" y="280927"/>
            <a:chExt cx="2335705" cy="254101"/>
          </a:xfrm>
        </p:grpSpPr>
        <p:sp>
          <p:nvSpPr>
            <p:cNvPr id="14" name="橢圓​​ 13">
              <a:extLst>
                <a:ext uri="{FF2B5EF4-FFF2-40B4-BE49-F238E27FC236}">
                  <a16:creationId xmlns="" xmlns:a16="http://schemas.microsoft.com/office/drawing/2014/main" id="{D39FB8D4-533A-0C44-89B5-487470B0B82B}"/>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5" name="橢圓​​ 14">
              <a:extLst>
                <a:ext uri="{FF2B5EF4-FFF2-40B4-BE49-F238E27FC236}">
                  <a16:creationId xmlns="" xmlns:a16="http://schemas.microsoft.com/office/drawing/2014/main" id="{C642B0AB-C322-C14B-B2A1-E9F144473219}"/>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6" name="橢圓​​ 15">
              <a:extLst>
                <a:ext uri="{FF2B5EF4-FFF2-40B4-BE49-F238E27FC236}">
                  <a16:creationId xmlns="" xmlns:a16="http://schemas.microsoft.com/office/drawing/2014/main" id="{47ABE4C7-7926-3949-9205-07E33FB2D2CE}"/>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7" name="橢圓 16">
              <a:extLst>
                <a:ext uri="{FF2B5EF4-FFF2-40B4-BE49-F238E27FC236}">
                  <a16:creationId xmlns="" xmlns:a16="http://schemas.microsoft.com/office/drawing/2014/main" id="{E1B43F26-6C7C-4D43-9D1C-A0F792F54874}"/>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8" name="橢圓​​ 17">
              <a:extLst>
                <a:ext uri="{FF2B5EF4-FFF2-40B4-BE49-F238E27FC236}">
                  <a16:creationId xmlns="" xmlns:a16="http://schemas.microsoft.com/office/drawing/2014/main" id="{C53D175F-F9D4-DD4E-81B9-495A2E867249}"/>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9" name="橢圓​​ 18">
              <a:extLst>
                <a:ext uri="{FF2B5EF4-FFF2-40B4-BE49-F238E27FC236}">
                  <a16:creationId xmlns="" xmlns:a16="http://schemas.microsoft.com/office/drawing/2014/main" id="{852D03A0-BBCF-2042-832A-8082F1377835}"/>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grpSp>
      <p:sp>
        <p:nvSpPr>
          <p:cNvPr id="20" name="標題 1">
            <a:extLst>
              <a:ext uri="{FF2B5EF4-FFF2-40B4-BE49-F238E27FC236}">
                <a16:creationId xmlns="" xmlns:a16="http://schemas.microsoft.com/office/drawing/2014/main" id="{E2831508-70C2-2F43-998D-55CE4837BA4C}"/>
              </a:ext>
            </a:extLst>
          </p:cNvPr>
          <p:cNvSpPr>
            <a:spLocks noGrp="1"/>
          </p:cNvSpPr>
          <p:nvPr>
            <p:ph type="title" hasCustomPrompt="1"/>
          </p:nvPr>
        </p:nvSpPr>
        <p:spPr>
          <a:xfrm>
            <a:off x="1097280" y="421817"/>
            <a:ext cx="10058400" cy="1369074"/>
          </a:xfrm>
          <a:prstGeom prst="rect">
            <a:avLst/>
          </a:prstGeom>
        </p:spPr>
        <p:txBody>
          <a:bodyPr lIns="0" rIns="0" rtlCol="0" anchor="ctr">
            <a:normAutofit/>
          </a:bodyPr>
          <a:lstStyle>
            <a:lvl1pPr>
              <a:defRPr sz="4000" cap="all" baseline="0">
                <a:latin typeface="Microsoft JhengHei UI" panose="020B0604030504040204" pitchFamily="34" charset="-120"/>
                <a:ea typeface="Microsoft JhengHei UI" panose="020B0604030504040204" pitchFamily="34" charset="-120"/>
              </a:defRPr>
            </a:lvl1pPr>
          </a:lstStyle>
          <a:p>
            <a:pPr rtl="0"/>
            <a:r>
              <a:rPr lang="zh-TW" altLang="en-US" noProof="0"/>
              <a:t>在此輸入標題</a:t>
            </a:r>
          </a:p>
        </p:txBody>
      </p:sp>
      <p:sp>
        <p:nvSpPr>
          <p:cNvPr id="21" name="橢圓​​ 20">
            <a:extLst>
              <a:ext uri="{FF2B5EF4-FFF2-40B4-BE49-F238E27FC236}">
                <a16:creationId xmlns="" xmlns:a16="http://schemas.microsoft.com/office/drawing/2014/main" id="{5232ACE3-4E65-6243-9416-19BFA39FD92C}"/>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4" name="橢圓​​ 23">
            <a:extLst>
              <a:ext uri="{FF2B5EF4-FFF2-40B4-BE49-F238E27FC236}">
                <a16:creationId xmlns="" xmlns:a16="http://schemas.microsoft.com/office/drawing/2014/main" id="{6A372105-F1CB-9149-A4B9-C151B3CCB9B4}"/>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6" name="橢圓​​ 25">
            <a:extLst>
              <a:ext uri="{FF2B5EF4-FFF2-40B4-BE49-F238E27FC236}">
                <a16:creationId xmlns="" xmlns:a16="http://schemas.microsoft.com/office/drawing/2014/main" id="{CAE2DDF3-5C18-5644-8994-8CD902656DE8}"/>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2" name="橢圓​​ 21">
            <a:extLst>
              <a:ext uri="{FF2B5EF4-FFF2-40B4-BE49-F238E27FC236}">
                <a16:creationId xmlns="" xmlns:a16="http://schemas.microsoft.com/office/drawing/2014/main" id="{0383F4E3-E6C1-BB40-90E6-290C140F9A07}"/>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219594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只有標題">
    <p:spTree>
      <p:nvGrpSpPr>
        <p:cNvPr id="1" name=""/>
        <p:cNvGrpSpPr/>
        <p:nvPr/>
      </p:nvGrpSpPr>
      <p:grpSpPr>
        <a:xfrm>
          <a:off x="0" y="0"/>
          <a:ext cx="0" cy="0"/>
          <a:chOff x="0" y="0"/>
          <a:chExt cx="0" cy="0"/>
        </a:xfrm>
      </p:grpSpPr>
      <p:sp>
        <p:nvSpPr>
          <p:cNvPr id="6" name="日期版面配置區 5">
            <a:extLst>
              <a:ext uri="{FF2B5EF4-FFF2-40B4-BE49-F238E27FC236}">
                <a16:creationId xmlns="" xmlns:a16="http://schemas.microsoft.com/office/drawing/2014/main" id="{7392073F-158F-44A3-8913-917AFFC1BC20}"/>
              </a:ext>
            </a:extLst>
          </p:cNvPr>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758DB5B6-FC20-4D5F-A0FC-CEA0A7BAFC0A}" type="datetime1">
              <a:rPr lang="zh-TW" altLang="en-US" noProof="0" smtClean="0"/>
              <a:t>2021/6/24</a:t>
            </a:fld>
            <a:endParaRPr lang="zh-TW" altLang="en-US" noProof="0"/>
          </a:p>
        </p:txBody>
      </p:sp>
      <p:sp>
        <p:nvSpPr>
          <p:cNvPr id="7" name="頁尾版面配置區 6">
            <a:extLst>
              <a:ext uri="{FF2B5EF4-FFF2-40B4-BE49-F238E27FC236}">
                <a16:creationId xmlns="" xmlns:a16="http://schemas.microsoft.com/office/drawing/2014/main" id="{EED72207-24CA-42B7-A975-2F8E41CBA904}"/>
              </a:ext>
            </a:extLst>
          </p:cNvPr>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8" name="投影片編號版面配置區 7">
            <a:extLst>
              <a:ext uri="{FF2B5EF4-FFF2-40B4-BE49-F238E27FC236}">
                <a16:creationId xmlns="" xmlns:a16="http://schemas.microsoft.com/office/drawing/2014/main" id="{D01080F2-251A-4B88-9A62-16F46D724F83}"/>
              </a:ext>
            </a:extLst>
          </p:cNvPr>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grpSp>
        <p:nvGrpSpPr>
          <p:cNvPr id="9" name="群組 8">
            <a:extLst>
              <a:ext uri="{FF2B5EF4-FFF2-40B4-BE49-F238E27FC236}">
                <a16:creationId xmlns="" xmlns:a16="http://schemas.microsoft.com/office/drawing/2014/main" id="{A2C09A16-A6B6-E04E-A40A-F482C0A95C0A}"/>
              </a:ext>
            </a:extLst>
          </p:cNvPr>
          <p:cNvGrpSpPr/>
          <p:nvPr userDrawn="1"/>
        </p:nvGrpSpPr>
        <p:grpSpPr>
          <a:xfrm rot="5400000">
            <a:off x="-21619" y="1088453"/>
            <a:ext cx="910099" cy="99010"/>
            <a:chOff x="622418" y="280927"/>
            <a:chExt cx="2335705" cy="254101"/>
          </a:xfrm>
        </p:grpSpPr>
        <p:sp>
          <p:nvSpPr>
            <p:cNvPr id="10" name="橢圓​​ 9">
              <a:extLst>
                <a:ext uri="{FF2B5EF4-FFF2-40B4-BE49-F238E27FC236}">
                  <a16:creationId xmlns="" xmlns:a16="http://schemas.microsoft.com/office/drawing/2014/main" id="{A6B2DF34-338D-4F43-B8F7-D7A00348B68B}"/>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1" name="橢圓​​ 10">
              <a:extLst>
                <a:ext uri="{FF2B5EF4-FFF2-40B4-BE49-F238E27FC236}">
                  <a16:creationId xmlns="" xmlns:a16="http://schemas.microsoft.com/office/drawing/2014/main" id="{33778C21-4171-774D-A73F-77BEBF2E4C18}"/>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2" name="橢圓​​ 11">
              <a:extLst>
                <a:ext uri="{FF2B5EF4-FFF2-40B4-BE49-F238E27FC236}">
                  <a16:creationId xmlns="" xmlns:a16="http://schemas.microsoft.com/office/drawing/2014/main" id="{CC25D2EF-AE01-A247-8BC3-8F35F863C0A6}"/>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3" name="橢圓​​ 12">
              <a:extLst>
                <a:ext uri="{FF2B5EF4-FFF2-40B4-BE49-F238E27FC236}">
                  <a16:creationId xmlns="" xmlns:a16="http://schemas.microsoft.com/office/drawing/2014/main" id="{5F860801-109B-EB4F-96A8-35D76B759583}"/>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4" name="橢圓​​ 13">
              <a:extLst>
                <a:ext uri="{FF2B5EF4-FFF2-40B4-BE49-F238E27FC236}">
                  <a16:creationId xmlns="" xmlns:a16="http://schemas.microsoft.com/office/drawing/2014/main" id="{97337F70-9199-7242-BD8B-8F96606A18A1}"/>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5" name="橢圓​​ 14">
              <a:extLst>
                <a:ext uri="{FF2B5EF4-FFF2-40B4-BE49-F238E27FC236}">
                  <a16:creationId xmlns="" xmlns:a16="http://schemas.microsoft.com/office/drawing/2014/main" id="{DF9320B7-AD58-7649-BC95-614ED90F4E69}"/>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grpSp>
      <p:sp>
        <p:nvSpPr>
          <p:cNvPr id="16" name="標題 1">
            <a:extLst>
              <a:ext uri="{FF2B5EF4-FFF2-40B4-BE49-F238E27FC236}">
                <a16:creationId xmlns="" xmlns:a16="http://schemas.microsoft.com/office/drawing/2014/main" id="{0C0DE796-998A-F84E-9B56-1958C6777C8D}"/>
              </a:ext>
            </a:extLst>
          </p:cNvPr>
          <p:cNvSpPr>
            <a:spLocks noGrp="1"/>
          </p:cNvSpPr>
          <p:nvPr>
            <p:ph type="title" hasCustomPrompt="1"/>
          </p:nvPr>
        </p:nvSpPr>
        <p:spPr>
          <a:xfrm>
            <a:off x="1097280" y="421817"/>
            <a:ext cx="10058400" cy="1369074"/>
          </a:xfrm>
          <a:prstGeom prst="rect">
            <a:avLst/>
          </a:prstGeom>
        </p:spPr>
        <p:txBody>
          <a:bodyPr lIns="0" rIns="0" rtlCol="0" anchor="ctr">
            <a:normAutofit/>
          </a:bodyPr>
          <a:lstStyle>
            <a:lvl1pPr>
              <a:defRPr sz="4000" cap="all" baseline="0">
                <a:latin typeface="Microsoft JhengHei UI" panose="020B0604030504040204" pitchFamily="34" charset="-120"/>
                <a:ea typeface="Microsoft JhengHei UI" panose="020B0604030504040204" pitchFamily="34" charset="-120"/>
              </a:defRPr>
            </a:lvl1pPr>
          </a:lstStyle>
          <a:p>
            <a:pPr rtl="0"/>
            <a:r>
              <a:rPr lang="zh-TW" altLang="en-US" noProof="0"/>
              <a:t>在此輸入標題</a:t>
            </a:r>
          </a:p>
        </p:txBody>
      </p:sp>
      <p:sp>
        <p:nvSpPr>
          <p:cNvPr id="17" name="橢圓​​ 16">
            <a:extLst>
              <a:ext uri="{FF2B5EF4-FFF2-40B4-BE49-F238E27FC236}">
                <a16:creationId xmlns="" xmlns:a16="http://schemas.microsoft.com/office/drawing/2014/main" id="{7B23D2B0-E152-D14D-8154-8DD47BD10DF3}"/>
              </a:ext>
            </a:extLst>
          </p:cNvPr>
          <p:cNvSpPr/>
          <p:nvPr userDrawn="1"/>
        </p:nvSpPr>
        <p:spPr>
          <a:xfrm>
            <a:off x="10429390" y="360726"/>
            <a:ext cx="1035859" cy="1035859"/>
          </a:xfrm>
          <a:prstGeom prst="ellipse">
            <a:avLst/>
          </a:prstGeom>
          <a:noFill/>
          <a:ln w="3810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3" name="橢圓​​ 22">
            <a:extLst>
              <a:ext uri="{FF2B5EF4-FFF2-40B4-BE49-F238E27FC236}">
                <a16:creationId xmlns="" xmlns:a16="http://schemas.microsoft.com/office/drawing/2014/main" id="{8A3BEDF6-5ABA-3B42-99BB-4438813B1A4B}"/>
              </a:ext>
            </a:extLst>
          </p:cNvPr>
          <p:cNvSpPr/>
          <p:nvPr userDrawn="1"/>
        </p:nvSpPr>
        <p:spPr>
          <a:xfrm>
            <a:off x="458087" y="5430446"/>
            <a:ext cx="99011" cy="9901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4" name="橢圓​​ 23">
            <a:extLst>
              <a:ext uri="{FF2B5EF4-FFF2-40B4-BE49-F238E27FC236}">
                <a16:creationId xmlns="" xmlns:a16="http://schemas.microsoft.com/office/drawing/2014/main" id="{A9CF8BE7-F2AC-AB4C-900F-F64D55111EFC}"/>
              </a:ext>
            </a:extLst>
          </p:cNvPr>
          <p:cNvSpPr/>
          <p:nvPr userDrawn="1"/>
        </p:nvSpPr>
        <p:spPr>
          <a:xfrm>
            <a:off x="5664570" y="125360"/>
            <a:ext cx="176394" cy="176394"/>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27" name="橢圓​​ 26">
            <a:extLst>
              <a:ext uri="{FF2B5EF4-FFF2-40B4-BE49-F238E27FC236}">
                <a16:creationId xmlns="" xmlns:a16="http://schemas.microsoft.com/office/drawing/2014/main" id="{5EF4254B-D281-684E-BD0B-63AEC0AC197C}"/>
              </a:ext>
            </a:extLst>
          </p:cNvPr>
          <p:cNvSpPr/>
          <p:nvPr userDrawn="1"/>
        </p:nvSpPr>
        <p:spPr>
          <a:xfrm>
            <a:off x="11383587" y="6035040"/>
            <a:ext cx="776923" cy="776923"/>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Tree>
    <p:extLst>
      <p:ext uri="{BB962C8B-B14F-4D97-AF65-F5344CB8AC3E}">
        <p14:creationId xmlns:p14="http://schemas.microsoft.com/office/powerpoint/2010/main" val="1180013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只有標題">
    <p:spTree>
      <p:nvGrpSpPr>
        <p:cNvPr id="1" name=""/>
        <p:cNvGrpSpPr/>
        <p:nvPr/>
      </p:nvGrpSpPr>
      <p:grpSpPr>
        <a:xfrm>
          <a:off x="0" y="0"/>
          <a:ext cx="0" cy="0"/>
          <a:chOff x="0" y="0"/>
          <a:chExt cx="0" cy="0"/>
        </a:xfrm>
      </p:grpSpPr>
      <p:sp>
        <p:nvSpPr>
          <p:cNvPr id="6" name="日期版面配置區 5">
            <a:extLst>
              <a:ext uri="{FF2B5EF4-FFF2-40B4-BE49-F238E27FC236}">
                <a16:creationId xmlns="" xmlns:a16="http://schemas.microsoft.com/office/drawing/2014/main" id="{7392073F-158F-44A3-8913-917AFFC1BC20}"/>
              </a:ext>
            </a:extLst>
          </p:cNvPr>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F2645EA3-4339-4DA1-A491-3087C5906EC0}" type="datetime1">
              <a:rPr lang="zh-TW" altLang="en-US" noProof="0" smtClean="0"/>
              <a:t>2021/6/24</a:t>
            </a:fld>
            <a:endParaRPr lang="zh-TW" altLang="en-US" noProof="0"/>
          </a:p>
        </p:txBody>
      </p:sp>
      <p:sp>
        <p:nvSpPr>
          <p:cNvPr id="7" name="頁尾版面配置區 6">
            <a:extLst>
              <a:ext uri="{FF2B5EF4-FFF2-40B4-BE49-F238E27FC236}">
                <a16:creationId xmlns="" xmlns:a16="http://schemas.microsoft.com/office/drawing/2014/main" id="{EED72207-24CA-42B7-A975-2F8E41CBA904}"/>
              </a:ext>
            </a:extLst>
          </p:cNvPr>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8" name="投影片編號版面配置區 7">
            <a:extLst>
              <a:ext uri="{FF2B5EF4-FFF2-40B4-BE49-F238E27FC236}">
                <a16:creationId xmlns="" xmlns:a16="http://schemas.microsoft.com/office/drawing/2014/main" id="{D01080F2-251A-4B88-9A62-16F46D724F83}"/>
              </a:ext>
            </a:extLst>
          </p:cNvPr>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grpSp>
        <p:nvGrpSpPr>
          <p:cNvPr id="9" name="群組 8">
            <a:extLst>
              <a:ext uri="{FF2B5EF4-FFF2-40B4-BE49-F238E27FC236}">
                <a16:creationId xmlns="" xmlns:a16="http://schemas.microsoft.com/office/drawing/2014/main" id="{A2C09A16-A6B6-E04E-A40A-F482C0A95C0A}"/>
              </a:ext>
            </a:extLst>
          </p:cNvPr>
          <p:cNvGrpSpPr/>
          <p:nvPr userDrawn="1"/>
        </p:nvGrpSpPr>
        <p:grpSpPr>
          <a:xfrm rot="5400000">
            <a:off x="-21619" y="1088453"/>
            <a:ext cx="910099" cy="99010"/>
            <a:chOff x="622418" y="280927"/>
            <a:chExt cx="2335705" cy="254101"/>
          </a:xfrm>
        </p:grpSpPr>
        <p:sp>
          <p:nvSpPr>
            <p:cNvPr id="10" name="橢圓​​ 9">
              <a:extLst>
                <a:ext uri="{FF2B5EF4-FFF2-40B4-BE49-F238E27FC236}">
                  <a16:creationId xmlns="" xmlns:a16="http://schemas.microsoft.com/office/drawing/2014/main" id="{A6B2DF34-338D-4F43-B8F7-D7A00348B68B}"/>
                </a:ext>
              </a:extLst>
            </p:cNvPr>
            <p:cNvSpPr/>
            <p:nvPr userDrawn="1"/>
          </p:nvSpPr>
          <p:spPr>
            <a:xfrm>
              <a:off x="1038739" y="280927"/>
              <a:ext cx="254101" cy="254101"/>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1" name="橢圓​​ 10">
              <a:extLst>
                <a:ext uri="{FF2B5EF4-FFF2-40B4-BE49-F238E27FC236}">
                  <a16:creationId xmlns="" xmlns:a16="http://schemas.microsoft.com/office/drawing/2014/main" id="{33778C21-4171-774D-A73F-77BEBF2E4C18}"/>
                </a:ext>
              </a:extLst>
            </p:cNvPr>
            <p:cNvSpPr/>
            <p:nvPr userDrawn="1"/>
          </p:nvSpPr>
          <p:spPr>
            <a:xfrm>
              <a:off x="1455060" y="280927"/>
              <a:ext cx="254101" cy="254101"/>
            </a:xfrm>
            <a:prstGeom prst="ellipse">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2" name="橢圓​​ 11">
              <a:extLst>
                <a:ext uri="{FF2B5EF4-FFF2-40B4-BE49-F238E27FC236}">
                  <a16:creationId xmlns="" xmlns:a16="http://schemas.microsoft.com/office/drawing/2014/main" id="{CC25D2EF-AE01-A247-8BC3-8F35F863C0A6}"/>
                </a:ext>
              </a:extLst>
            </p:cNvPr>
            <p:cNvSpPr/>
            <p:nvPr userDrawn="1"/>
          </p:nvSpPr>
          <p:spPr>
            <a:xfrm>
              <a:off x="1871381" y="280927"/>
              <a:ext cx="254101" cy="254101"/>
            </a:xfrm>
            <a:prstGeom prst="ellipse">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3" name="橢圓​​ 12">
              <a:extLst>
                <a:ext uri="{FF2B5EF4-FFF2-40B4-BE49-F238E27FC236}">
                  <a16:creationId xmlns="" xmlns:a16="http://schemas.microsoft.com/office/drawing/2014/main" id="{5F860801-109B-EB4F-96A8-35D76B759583}"/>
                </a:ext>
              </a:extLst>
            </p:cNvPr>
            <p:cNvSpPr/>
            <p:nvPr userDrawn="1"/>
          </p:nvSpPr>
          <p:spPr>
            <a:xfrm>
              <a:off x="2287702" y="280927"/>
              <a:ext cx="254101" cy="254101"/>
            </a:xfrm>
            <a:prstGeom prst="ellipse">
              <a:avLst/>
            </a:pr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4" name="橢圓​​ 13">
              <a:extLst>
                <a:ext uri="{FF2B5EF4-FFF2-40B4-BE49-F238E27FC236}">
                  <a16:creationId xmlns="" xmlns:a16="http://schemas.microsoft.com/office/drawing/2014/main" id="{97337F70-9199-7242-BD8B-8F96606A18A1}"/>
                </a:ext>
              </a:extLst>
            </p:cNvPr>
            <p:cNvSpPr/>
            <p:nvPr userDrawn="1"/>
          </p:nvSpPr>
          <p:spPr>
            <a:xfrm>
              <a:off x="2704022" y="280927"/>
              <a:ext cx="254101" cy="254101"/>
            </a:xfrm>
            <a:prstGeom prst="ellipse">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sp>
          <p:nvSpPr>
            <p:cNvPr id="15" name="橢圓​​ 14">
              <a:extLst>
                <a:ext uri="{FF2B5EF4-FFF2-40B4-BE49-F238E27FC236}">
                  <a16:creationId xmlns="" xmlns:a16="http://schemas.microsoft.com/office/drawing/2014/main" id="{DF9320B7-AD58-7649-BC95-614ED90F4E69}"/>
                </a:ext>
              </a:extLst>
            </p:cNvPr>
            <p:cNvSpPr/>
            <p:nvPr userDrawn="1"/>
          </p:nvSpPr>
          <p:spPr>
            <a:xfrm>
              <a:off x="622418" y="280927"/>
              <a:ext cx="254101" cy="254101"/>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TW" altLang="en-US" noProof="0">
                <a:latin typeface="Microsoft JhengHei UI" panose="020B0604030504040204" pitchFamily="34" charset="-120"/>
                <a:ea typeface="Microsoft JhengHei UI" panose="020B0604030504040204" pitchFamily="34" charset="-120"/>
              </a:endParaRPr>
            </a:p>
          </p:txBody>
        </p:sp>
      </p:grpSp>
      <p:sp>
        <p:nvSpPr>
          <p:cNvPr id="16" name="標題 1">
            <a:extLst>
              <a:ext uri="{FF2B5EF4-FFF2-40B4-BE49-F238E27FC236}">
                <a16:creationId xmlns="" xmlns:a16="http://schemas.microsoft.com/office/drawing/2014/main" id="{0C0DE796-998A-F84E-9B56-1958C6777C8D}"/>
              </a:ext>
            </a:extLst>
          </p:cNvPr>
          <p:cNvSpPr>
            <a:spLocks noGrp="1"/>
          </p:cNvSpPr>
          <p:nvPr>
            <p:ph type="title" hasCustomPrompt="1"/>
          </p:nvPr>
        </p:nvSpPr>
        <p:spPr>
          <a:xfrm>
            <a:off x="1097280" y="421817"/>
            <a:ext cx="5751389" cy="1369074"/>
          </a:xfrm>
          <a:prstGeom prst="rect">
            <a:avLst/>
          </a:prstGeom>
        </p:spPr>
        <p:txBody>
          <a:bodyPr lIns="0" rIns="0" rtlCol="0" anchor="ctr">
            <a:normAutofit/>
          </a:bodyPr>
          <a:lstStyle>
            <a:lvl1pPr>
              <a:defRPr sz="4000" cap="all" baseline="0">
                <a:latin typeface="Microsoft JhengHei UI" panose="020B0604030504040204" pitchFamily="34" charset="-120"/>
                <a:ea typeface="Microsoft JhengHei UI" panose="020B0604030504040204" pitchFamily="34" charset="-120"/>
              </a:defRPr>
            </a:lvl1pPr>
          </a:lstStyle>
          <a:p>
            <a:pPr rtl="0"/>
            <a:r>
              <a:rPr lang="zh-TW" altLang="en-US" noProof="0"/>
              <a:t>在此輸入標題</a:t>
            </a:r>
          </a:p>
        </p:txBody>
      </p:sp>
      <p:sp>
        <p:nvSpPr>
          <p:cNvPr id="21" name="圖片版面配置區 20">
            <a:extLst>
              <a:ext uri="{FF2B5EF4-FFF2-40B4-BE49-F238E27FC236}">
                <a16:creationId xmlns="" xmlns:a16="http://schemas.microsoft.com/office/drawing/2014/main" id="{384D173E-9054-4C40-98EA-A6EAC4D8511B}"/>
              </a:ext>
            </a:extLst>
          </p:cNvPr>
          <p:cNvSpPr>
            <a:spLocks noGrp="1"/>
          </p:cNvSpPr>
          <p:nvPr>
            <p:ph type="pic" sz="quarter" idx="13"/>
          </p:nvPr>
        </p:nvSpPr>
        <p:spPr>
          <a:xfrm>
            <a:off x="7921641" y="0"/>
            <a:ext cx="4270360" cy="6858001"/>
          </a:xfrm>
          <a:custGeom>
            <a:avLst/>
            <a:gdLst>
              <a:gd name="connsiteX0" fmla="*/ 1904091 w 4305219"/>
              <a:gd name="connsiteY0" fmla="*/ 0 h 6913983"/>
              <a:gd name="connsiteX1" fmla="*/ 4305219 w 4305219"/>
              <a:gd name="connsiteY1" fmla="*/ 0 h 6913983"/>
              <a:gd name="connsiteX2" fmla="*/ 4305219 w 4305219"/>
              <a:gd name="connsiteY2" fmla="*/ 6913983 h 6913983"/>
              <a:gd name="connsiteX3" fmla="*/ 1818156 w 4305219"/>
              <a:gd name="connsiteY3" fmla="*/ 6913983 h 6913983"/>
              <a:gd name="connsiteX4" fmla="*/ 1507580 w 4305219"/>
              <a:gd name="connsiteY4" fmla="*/ 6681739 h 6913983"/>
              <a:gd name="connsiteX5" fmla="*/ 0 w 4305219"/>
              <a:gd name="connsiteY5" fmla="*/ 3484983 h 6913983"/>
              <a:gd name="connsiteX6" fmla="*/ 1826504 w 4305219"/>
              <a:gd name="connsiteY6" fmla="*/ 49741 h 691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05219" h="6913983">
                <a:moveTo>
                  <a:pt x="1904091" y="0"/>
                </a:moveTo>
                <a:lnTo>
                  <a:pt x="4305219" y="0"/>
                </a:lnTo>
                <a:lnTo>
                  <a:pt x="4305219" y="6913983"/>
                </a:lnTo>
                <a:lnTo>
                  <a:pt x="1818156" y="6913983"/>
                </a:lnTo>
                <a:lnTo>
                  <a:pt x="1507580" y="6681739"/>
                </a:lnTo>
                <a:cubicBezTo>
                  <a:pt x="586863" y="5921896"/>
                  <a:pt x="0" y="4771974"/>
                  <a:pt x="0" y="3484983"/>
                </a:cubicBezTo>
                <a:cubicBezTo>
                  <a:pt x="0" y="2054993"/>
                  <a:pt x="724522" y="794225"/>
                  <a:pt x="1826504" y="49741"/>
                </a:cubicBezTo>
                <a:close/>
              </a:path>
            </a:pathLst>
          </a:custGeom>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p:spPr>
        <p:txBody>
          <a:bodyPr wrap="square" rtlCol="0">
            <a:noAutofit/>
          </a:bodyPr>
          <a:lstStyle>
            <a:lvl1pPr>
              <a:defRPr>
                <a:latin typeface="Microsoft JhengHei UI" panose="020B0604030504040204" pitchFamily="34" charset="-120"/>
                <a:ea typeface="Microsoft JhengHei UI" panose="020B0604030504040204" pitchFamily="34" charset="-120"/>
              </a:defRPr>
            </a:lvl1pPr>
          </a:lstStyle>
          <a:p>
            <a:pPr rtl="0"/>
            <a:r>
              <a:rPr lang="zh-TW" altLang="en-US" noProof="0"/>
              <a:t>按一下圖示以新增圖片</a:t>
            </a:r>
          </a:p>
        </p:txBody>
      </p:sp>
      <p:sp>
        <p:nvSpPr>
          <p:cNvPr id="18" name="內容版面配置區 2">
            <a:extLst>
              <a:ext uri="{FF2B5EF4-FFF2-40B4-BE49-F238E27FC236}">
                <a16:creationId xmlns="" xmlns:a16="http://schemas.microsoft.com/office/drawing/2014/main" id="{881322FE-E286-E344-B332-CF37E6CAD2DC}"/>
              </a:ext>
            </a:extLst>
          </p:cNvPr>
          <p:cNvSpPr>
            <a:spLocks noGrp="1"/>
          </p:cNvSpPr>
          <p:nvPr>
            <p:ph sz="half" idx="1"/>
          </p:nvPr>
        </p:nvSpPr>
        <p:spPr>
          <a:xfrm>
            <a:off x="1097278" y="2322728"/>
            <a:ext cx="5751389" cy="4032225"/>
          </a:xfrm>
        </p:spPr>
        <p:txBody>
          <a:bodyPr rtlCol="0" anchor="t">
            <a:normAutofit/>
          </a:bodyPr>
          <a:lstStyle>
            <a:lvl1pPr>
              <a:defRPr sz="1600">
                <a:latin typeface="Microsoft JhengHei UI" panose="020B0604030504040204" pitchFamily="34" charset="-120"/>
                <a:ea typeface="Microsoft JhengHei UI" panose="020B0604030504040204" pitchFamily="34" charset="-120"/>
              </a:defRPr>
            </a:lvl1pPr>
            <a:lvl2pPr>
              <a:defRPr sz="1400">
                <a:latin typeface="Microsoft JhengHei UI" panose="020B0604030504040204" pitchFamily="34" charset="-120"/>
                <a:ea typeface="Microsoft JhengHei UI" panose="020B0604030504040204" pitchFamily="34" charset="-120"/>
              </a:defRPr>
            </a:lvl2pPr>
            <a:lvl3pPr>
              <a:defRPr sz="1200">
                <a:latin typeface="Microsoft JhengHei UI" panose="020B0604030504040204" pitchFamily="34" charset="-120"/>
                <a:ea typeface="Microsoft JhengHei UI" panose="020B0604030504040204" pitchFamily="34" charset="-120"/>
              </a:defRPr>
            </a:lvl3pPr>
            <a:lvl4pPr>
              <a:defRPr sz="1100">
                <a:latin typeface="Microsoft JhengHei UI" panose="020B0604030504040204" pitchFamily="34" charset="-120"/>
                <a:ea typeface="Microsoft JhengHei UI" panose="020B0604030504040204" pitchFamily="34" charset="-120"/>
              </a:defRPr>
            </a:lvl4pPr>
            <a:lvl5pPr>
              <a:defRPr sz="1100">
                <a:latin typeface="Microsoft JhengHei UI" panose="020B0604030504040204" pitchFamily="34" charset="-120"/>
                <a:ea typeface="Microsoft JhengHei UI" panose="020B0604030504040204" pitchFamily="34" charset="-120"/>
              </a:defRPr>
            </a:lvl5p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Tree>
    <p:extLst>
      <p:ext uri="{BB962C8B-B14F-4D97-AF65-F5344CB8AC3E}">
        <p14:creationId xmlns:p14="http://schemas.microsoft.com/office/powerpoint/2010/main" val="2829985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 xmlns:a16="http://schemas.microsoft.com/office/drawing/2014/main" id="{94E9223F-721F-47BF-9FD5-0F8D12FF0DE1}"/>
              </a:ext>
            </a:extLst>
          </p:cNvPr>
          <p:cNvSpPr>
            <a:spLocks noGrp="1"/>
          </p:cNvSpPr>
          <p:nvPr>
            <p:ph type="dt" sz="half" idx="10"/>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E5573B9E-ECEF-4797-9067-5528DE63E4BD}" type="datetime1">
              <a:rPr lang="zh-TW" altLang="en-US" noProof="0" smtClean="0"/>
              <a:t>2021/6/24</a:t>
            </a:fld>
            <a:endParaRPr lang="zh-TW" altLang="en-US" noProof="0"/>
          </a:p>
        </p:txBody>
      </p:sp>
      <p:sp>
        <p:nvSpPr>
          <p:cNvPr id="3" name="頁尾版面配置區 2">
            <a:extLst>
              <a:ext uri="{FF2B5EF4-FFF2-40B4-BE49-F238E27FC236}">
                <a16:creationId xmlns="" xmlns:a16="http://schemas.microsoft.com/office/drawing/2014/main" id="{05915714-6BBA-4593-8591-4E26F7D58D9F}"/>
              </a:ext>
            </a:extLst>
          </p:cNvPr>
          <p:cNvSpPr>
            <a:spLocks noGrp="1"/>
          </p:cNvSpPr>
          <p:nvPr>
            <p:ph type="ftr" sz="quarter" idx="11"/>
          </p:nvPr>
        </p:nvSpPr>
        <p:spPr/>
        <p:txBody>
          <a:bodyPr rtlCol="0"/>
          <a:lstStyle>
            <a:lvl1pPr>
              <a:defRPr>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4" name="投影片編號預留位置 3">
            <a:extLst>
              <a:ext uri="{FF2B5EF4-FFF2-40B4-BE49-F238E27FC236}">
                <a16:creationId xmlns="" xmlns:a16="http://schemas.microsoft.com/office/drawing/2014/main" id="{BE06F857-D2E1-44DD-ABDD-EBB739645B67}"/>
              </a:ext>
            </a:extLst>
          </p:cNvPr>
          <p:cNvSpPr>
            <a:spLocks noGrp="1"/>
          </p:cNvSpPr>
          <p:nvPr>
            <p:ph type="sldNum" sz="quarter" idx="12"/>
          </p:nvPr>
        </p:nvSpPr>
        <p:spPr/>
        <p:txBody>
          <a:bodyPr rtlCol="0"/>
          <a:lstStyle>
            <a:lvl1pPr>
              <a:defRPr>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spTree>
    <p:extLst>
      <p:ext uri="{BB962C8B-B14F-4D97-AF65-F5344CB8AC3E}">
        <p14:creationId xmlns:p14="http://schemas.microsoft.com/office/powerpoint/2010/main" val="3010507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zh-TW" altLang="en-US" noProof="0"/>
              <a:t>按一下以編輯母片標題樣式</a:t>
            </a:r>
          </a:p>
        </p:txBody>
      </p:sp>
      <p:sp>
        <p:nvSpPr>
          <p:cNvPr id="3" name="文字預留位置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zh-TW" altLang="en-US" noProof="0"/>
              <a:t>按一下以編輯母片文字樣式</a:t>
            </a:r>
          </a:p>
          <a:p>
            <a:pPr lvl="1" rtl="0"/>
            <a:r>
              <a:rPr lang="zh-TW" altLang="en-US" noProof="0"/>
              <a:t>第二層</a:t>
            </a:r>
          </a:p>
          <a:p>
            <a:pPr lvl="2" rtl="0"/>
            <a:r>
              <a:rPr lang="zh-TW" altLang="en-US" noProof="0"/>
              <a:t>第三層</a:t>
            </a:r>
          </a:p>
          <a:p>
            <a:pPr lvl="3" rtl="0"/>
            <a:r>
              <a:rPr lang="zh-TW" altLang="en-US" noProof="0"/>
              <a:t>第四層</a:t>
            </a:r>
          </a:p>
          <a:p>
            <a:pPr lvl="4" rtl="0"/>
            <a:r>
              <a:rPr lang="zh-TW" altLang="en-US" noProof="0"/>
              <a:t>第五層</a:t>
            </a:r>
          </a:p>
        </p:txBody>
      </p:sp>
      <p:sp>
        <p:nvSpPr>
          <p:cNvPr id="4" name="日期版面配置區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latin typeface="Microsoft JhengHei UI" panose="020B0604030504040204" pitchFamily="34" charset="-120"/>
                <a:ea typeface="Microsoft JhengHei UI" panose="020B0604030504040204" pitchFamily="34" charset="-120"/>
              </a:defRPr>
            </a:lvl1pPr>
          </a:lstStyle>
          <a:p>
            <a:fld id="{8FFDF09F-58DB-4AE4-8EAF-3BB4ECF61E1C}" type="datetime1">
              <a:rPr lang="zh-TW" altLang="en-US" noProof="0" smtClean="0"/>
              <a:t>2021/6/24</a:t>
            </a:fld>
            <a:endParaRPr lang="zh-TW" altLang="en-US" noProof="0"/>
          </a:p>
        </p:txBody>
      </p:sp>
      <p:sp>
        <p:nvSpPr>
          <p:cNvPr id="5" name="頁尾版面配置區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latin typeface="Microsoft JhengHei UI" panose="020B0604030504040204" pitchFamily="34" charset="-120"/>
                <a:ea typeface="Microsoft JhengHei UI" panose="020B0604030504040204" pitchFamily="34" charset="-120"/>
              </a:defRPr>
            </a:lvl1pPr>
          </a:lstStyle>
          <a:p>
            <a:endParaRPr lang="zh-TW" altLang="en-US" noProof="0"/>
          </a:p>
        </p:txBody>
      </p:sp>
      <p:sp>
        <p:nvSpPr>
          <p:cNvPr id="6" name="投影片編號版面配置區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latin typeface="Microsoft JhengHei UI" panose="020B0604030504040204" pitchFamily="34" charset="-120"/>
                <a:ea typeface="Microsoft JhengHei UI" panose="020B0604030504040204" pitchFamily="34" charset="-120"/>
              </a:defRPr>
            </a:lvl1pPr>
          </a:lstStyle>
          <a:p>
            <a:fld id="{3A98EE3D-8CD1-4C3F-BD1C-C98C9596463C}" type="slidenum">
              <a:rPr lang="en-US" altLang="zh-TW" noProof="0" smtClean="0"/>
              <a:pPr/>
              <a:t>‹#›</a:t>
            </a:fld>
            <a:endParaRPr lang="zh-TW" altLang="en-US" noProof="0"/>
          </a:p>
        </p:txBody>
      </p:sp>
    </p:spTree>
    <p:extLst>
      <p:ext uri="{BB962C8B-B14F-4D97-AF65-F5344CB8AC3E}">
        <p14:creationId xmlns:p14="http://schemas.microsoft.com/office/powerpoint/2010/main" val="1690285712"/>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22" r:id="rId3"/>
    <p:sldLayoutId id="2147483708" r:id="rId4"/>
    <p:sldLayoutId id="2147483709" r:id="rId5"/>
    <p:sldLayoutId id="2147483716" r:id="rId6"/>
    <p:sldLayoutId id="2147483710" r:id="rId7"/>
    <p:sldLayoutId id="2147483724" r:id="rId8"/>
    <p:sldLayoutId id="2147483711" r:id="rId9"/>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icrosoft JhengHei UI" panose="020B0604030504040204" pitchFamily="34" charset="-120"/>
          <a:ea typeface="Microsoft JhengHei UI" panose="020B0604030504040204" pitchFamily="34" charset="-120"/>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icrosoft JhengHei UI" panose="020B0604030504040204" pitchFamily="34" charset="-120"/>
          <a:ea typeface="Microsoft JhengHei UI" panose="020B0604030504040204" pitchFamily="34" charset="-120"/>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6.jp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6.jp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hyperlink" Target="https://github.com/joejoe2/mmseApp/releases" TargetMode="External"/><Relationship Id="rId5" Type="http://schemas.openxmlformats.org/officeDocument/2006/relationships/hyperlink" Target="https://github.com/joejoe2/mmseApp" TargetMode="Externa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media" Target="../media/media19.mp4"/><Relationship Id="rId7" Type="http://schemas.openxmlformats.org/officeDocument/2006/relationships/image" Target="../media/image1.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notesSlide" Target="../notesSlides/notesSlide18.xml"/><Relationship Id="rId5" Type="http://schemas.openxmlformats.org/officeDocument/2006/relationships/slideLayout" Target="../slideLayouts/slideLayout2.xml"/><Relationship Id="rId4" Type="http://schemas.openxmlformats.org/officeDocument/2006/relationships/video" Target="../media/media19.mp4"/></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8" Type="http://schemas.openxmlformats.org/officeDocument/2006/relationships/hyperlink" Target="http://www.sop.org.tw/sop_journal/Upload_files/17_1/06.pdf" TargetMode="External"/><Relationship Id="rId3" Type="http://schemas.openxmlformats.org/officeDocument/2006/relationships/slideLayout" Target="../slideLayouts/slideLayout2.xml"/><Relationship Id="rId7" Type="http://schemas.openxmlformats.org/officeDocument/2006/relationships/hyperlink" Target="https://orgws.kcg.gov.tw/001/KcgOrgUploadFiles/117/relfile/0/73016/d45b03ce-9569-4484-b51d-09e45ef02fd2.pdf" TargetMode="Externa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hyperlink" Target="https://www.kmhp.mohw.gov.tw/public/ufile/1009e6fe018a262a55230236ddcae1eb.pdf" TargetMode="External"/><Relationship Id="rId11" Type="http://schemas.openxmlformats.org/officeDocument/2006/relationships/image" Target="../media/image1.png"/><Relationship Id="rId5" Type="http://schemas.openxmlformats.org/officeDocument/2006/relationships/hyperlink" Target="https://zh.wikipedia.org/wiki/%E7%B0%A1%E7%9F%AD%E6%99%BA%E8%83%BD%E6%B8%AC%E9%A9%97" TargetMode="External"/><Relationship Id="rId10" Type="http://schemas.openxmlformats.org/officeDocument/2006/relationships/hyperlink" Target="https://kenkyuukai.m3.com/journal/FilePreview_Journal.asp?path=sys\journal\20191107231325-9C3BC726E655EDBE8EE0E5F8D0837FB8F81FB5F11D1F1D1144D5B328924AF123.pdf&amp;sid=956&amp;id=3460&amp;sub_id=50282&amp;cid=471" TargetMode="External"/><Relationship Id="rId4" Type="http://schemas.openxmlformats.org/officeDocument/2006/relationships/notesSlide" Target="../notesSlides/notesSlide21.xml"/><Relationship Id="rId9" Type="http://schemas.openxmlformats.org/officeDocument/2006/relationships/hyperlink" Target="https://www.minnanokaigo.com/guide/dementia/inspection/"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12F50278-9A9A-0F4E-BDCF-6351BE173254}"/>
              </a:ext>
            </a:extLst>
          </p:cNvPr>
          <p:cNvSpPr>
            <a:spLocks noGrp="1"/>
          </p:cNvSpPr>
          <p:nvPr>
            <p:ph type="ctrTitle"/>
          </p:nvPr>
        </p:nvSpPr>
        <p:spPr/>
        <p:txBody>
          <a:bodyPr rtlCol="0">
            <a:normAutofit/>
          </a:bodyPr>
          <a:lstStyle/>
          <a:p>
            <a:pPr rtl="0"/>
            <a:r>
              <a:rPr lang="zh-TW" altLang="en-US" sz="4800" dirty="0"/>
              <a:t>簡短智能測驗</a:t>
            </a:r>
            <a:r>
              <a:rPr lang="en-US" altLang="zh-TW" sz="4800" dirty="0"/>
              <a:t>(MMSE)APP</a:t>
            </a:r>
            <a:r>
              <a:rPr lang="zh-TW" altLang="en-US" sz="4800" dirty="0"/>
              <a:t>開發</a:t>
            </a:r>
          </a:p>
        </p:txBody>
      </p:sp>
      <p:sp>
        <p:nvSpPr>
          <p:cNvPr id="3" name="副標題 2">
            <a:extLst>
              <a:ext uri="{FF2B5EF4-FFF2-40B4-BE49-F238E27FC236}">
                <a16:creationId xmlns="" xmlns:a16="http://schemas.microsoft.com/office/drawing/2014/main" id="{117F481B-9C2C-084A-8DF1-0582D2DA4B02}"/>
              </a:ext>
            </a:extLst>
          </p:cNvPr>
          <p:cNvSpPr>
            <a:spLocks noGrp="1"/>
          </p:cNvSpPr>
          <p:nvPr>
            <p:ph type="subTitle" idx="1"/>
          </p:nvPr>
        </p:nvSpPr>
        <p:spPr>
          <a:xfrm>
            <a:off x="1100051" y="4645151"/>
            <a:ext cx="10058400" cy="1954431"/>
          </a:xfrm>
        </p:spPr>
        <p:txBody>
          <a:bodyPr rtlCol="0">
            <a:normAutofit/>
          </a:bodyPr>
          <a:lstStyle/>
          <a:p>
            <a:pPr rtl="0"/>
            <a:r>
              <a:rPr lang="en-US" altLang="zh-TW" sz="2200" dirty="0"/>
              <a:t>1092_</a:t>
            </a:r>
            <a:r>
              <a:rPr lang="zh-TW" altLang="en-US" sz="2200" dirty="0"/>
              <a:t>醫學資訊與影像系統導論 第一組</a:t>
            </a:r>
            <a:endParaRPr lang="en-US" altLang="zh-TW" sz="2200" dirty="0"/>
          </a:p>
          <a:p>
            <a:pPr rtl="0"/>
            <a:r>
              <a:rPr lang="zh-TW" altLang="en-US" sz="1800" dirty="0"/>
              <a:t>劉松霖 </a:t>
            </a:r>
            <a:r>
              <a:rPr lang="en-US" altLang="zh-TW" sz="1800" dirty="0"/>
              <a:t>F74062010 </a:t>
            </a:r>
            <a:r>
              <a:rPr lang="zh-TW" altLang="en-US" sz="1800" dirty="0"/>
              <a:t>陳品修 </a:t>
            </a:r>
            <a:r>
              <a:rPr lang="en-US" altLang="zh-TW" sz="1800" dirty="0"/>
              <a:t>F74066307</a:t>
            </a:r>
            <a:r>
              <a:rPr lang="zh-TW" altLang="en-US" sz="1800" dirty="0"/>
              <a:t> 吳政緯 </a:t>
            </a:r>
            <a:r>
              <a:rPr lang="en-US" altLang="zh-TW" sz="1800" dirty="0"/>
              <a:t>E64062076</a:t>
            </a:r>
            <a:r>
              <a:rPr lang="zh-TW" altLang="en-US" sz="1800" dirty="0"/>
              <a:t>   </a:t>
            </a:r>
            <a:endParaRPr lang="en-US" altLang="zh-TW" sz="1800" dirty="0"/>
          </a:p>
          <a:p>
            <a:pPr rtl="0"/>
            <a:endParaRPr lang="en-US" altLang="zh-TW" sz="1800" dirty="0"/>
          </a:p>
          <a:p>
            <a:pPr rtl="0"/>
            <a:r>
              <a:rPr lang="zh-TW" altLang="en-US" sz="1800" dirty="0"/>
              <a:t>                                                                                                       </a:t>
            </a:r>
            <a:r>
              <a:rPr lang="en-US" altLang="zh-TW" sz="1800" dirty="0"/>
              <a:t>2021/6/16</a:t>
            </a:r>
          </a:p>
        </p:txBody>
      </p:sp>
      <p:pic>
        <p:nvPicPr>
          <p:cNvPr id="5" name="音訊 4">
            <a:hlinkClick r:id="" action="ppaction://media"/>
            <a:extLst>
              <a:ext uri="{FF2B5EF4-FFF2-40B4-BE49-F238E27FC236}">
                <a16:creationId xmlns="" xmlns:a16="http://schemas.microsoft.com/office/drawing/2014/main" id="{3AC7FD3F-8F34-44F2-86C1-308348E341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27693486"/>
      </p:ext>
    </p:extLst>
  </p:cSld>
  <p:clrMapOvr>
    <a:masterClrMapping/>
  </p:clrMapOvr>
  <mc:AlternateContent xmlns:mc="http://schemas.openxmlformats.org/markup-compatibility/2006" xmlns:p14="http://schemas.microsoft.com/office/powerpoint/2010/main">
    <mc:Choice Requires="p14">
      <p:transition spd="slow" p14:dur="2000" advTm="10507"/>
    </mc:Choice>
    <mc:Fallback xmlns="">
      <p:transition spd="slow" advTm="105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400" b="1" dirty="0"/>
              <a:t>材料與方法</a:t>
            </a:r>
            <a:r>
              <a:rPr lang="en-US" altLang="zh-TW" sz="3400" b="1" dirty="0"/>
              <a:t>-MMSE</a:t>
            </a:r>
            <a:r>
              <a:rPr lang="zh-TW" altLang="en-US" sz="3400" b="1" dirty="0"/>
              <a:t> </a:t>
            </a:r>
            <a:r>
              <a:rPr lang="en-US" altLang="zh-TW" sz="3400" b="1" dirty="0"/>
              <a:t>APP</a:t>
            </a:r>
            <a:r>
              <a:rPr lang="zh-TW" altLang="en-US" sz="3400" b="1" dirty="0"/>
              <a:t>之生命週期</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464135"/>
          </a:xfrm>
        </p:spPr>
        <p:txBody>
          <a:bodyPr>
            <a:normAutofit/>
          </a:bodyPr>
          <a:lstStyle/>
          <a:p>
            <a:pPr>
              <a:buFont typeface="Wingdings" panose="05000000000000000000" pitchFamily="2" charset="2"/>
              <a:buChar char="l"/>
            </a:pPr>
            <a:endParaRPr lang="en-US" altLang="zh-TW" dirty="0">
              <a:solidFill>
                <a:schemeClr val="tx1"/>
              </a:solidFill>
            </a:endParaRPr>
          </a:p>
          <a:p>
            <a:pPr>
              <a:buFont typeface="Wingdings" panose="05000000000000000000" pitchFamily="2" charset="2"/>
              <a:buChar char="l"/>
            </a:pPr>
            <a:endParaRPr lang="en-US" altLang="zh-TW" dirty="0">
              <a:solidFill>
                <a:schemeClr val="tx1"/>
              </a:solidFill>
            </a:endParaRPr>
          </a:p>
        </p:txBody>
      </p:sp>
      <p:pic>
        <p:nvPicPr>
          <p:cNvPr id="6" name="圖片 5">
            <a:extLst>
              <a:ext uri="{FF2B5EF4-FFF2-40B4-BE49-F238E27FC236}">
                <a16:creationId xmlns="" xmlns:a16="http://schemas.microsoft.com/office/drawing/2014/main" id="{7DAC7F9A-39E3-4FB0-B036-8BBB69EE2AAC}"/>
              </a:ext>
            </a:extLst>
          </p:cNvPr>
          <p:cNvPicPr>
            <a:picLocks noChangeAspect="1"/>
          </p:cNvPicPr>
          <p:nvPr/>
        </p:nvPicPr>
        <p:blipFill>
          <a:blip r:embed="rId5"/>
          <a:srcRect/>
          <a:stretch/>
        </p:blipFill>
        <p:spPr>
          <a:xfrm>
            <a:off x="1441497" y="1339547"/>
            <a:ext cx="8686284" cy="5518453"/>
          </a:xfrm>
          <a:prstGeom prst="rect">
            <a:avLst/>
          </a:prstGeom>
        </p:spPr>
      </p:pic>
      <p:pic>
        <p:nvPicPr>
          <p:cNvPr id="8" name="音訊 7">
            <a:hlinkClick r:id="" action="ppaction://media"/>
            <a:extLst>
              <a:ext uri="{FF2B5EF4-FFF2-40B4-BE49-F238E27FC236}">
                <a16:creationId xmlns="" xmlns:a16="http://schemas.microsoft.com/office/drawing/2014/main" id="{842805F8-0FF7-4613-85F8-BF1CF23FF1F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391011064"/>
      </p:ext>
    </p:extLst>
  </p:cSld>
  <p:clrMapOvr>
    <a:masterClrMapping/>
  </p:clrMapOvr>
  <mc:AlternateContent xmlns:mc="http://schemas.openxmlformats.org/markup-compatibility/2006" xmlns:p14="http://schemas.microsoft.com/office/powerpoint/2010/main">
    <mc:Choice Requires="p14">
      <p:transition spd="slow" p14:dur="2000" advTm="37527"/>
    </mc:Choice>
    <mc:Fallback xmlns="">
      <p:transition spd="slow" advTm="375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版面配置區 3">
            <a:extLst>
              <a:ext uri="{FF2B5EF4-FFF2-40B4-BE49-F238E27FC236}">
                <a16:creationId xmlns="" xmlns:a16="http://schemas.microsoft.com/office/drawing/2014/main" id="{8B8DDC12-86B0-4AB1-AA4C-4DB6514CF10C}"/>
              </a:ext>
            </a:extLst>
          </p:cNvPr>
          <p:cNvSpPr>
            <a:spLocks noGrp="1"/>
          </p:cNvSpPr>
          <p:nvPr>
            <p:ph sz="half" idx="1"/>
          </p:nvPr>
        </p:nvSpPr>
        <p:spPr>
          <a:xfrm>
            <a:off x="530087" y="2120900"/>
            <a:ext cx="6039525" cy="3748193"/>
          </a:xfrm>
        </p:spPr>
        <p:txBody>
          <a:bodyPr>
            <a:normAutofit/>
          </a:bodyPr>
          <a:lstStyle/>
          <a:p>
            <a:pPr>
              <a:buFont typeface="Wingdings" panose="05000000000000000000" pitchFamily="2" charset="2"/>
              <a:buChar char="l"/>
            </a:pPr>
            <a:r>
              <a:rPr lang="en-US" altLang="zh-TW" dirty="0"/>
              <a:t>MMSE</a:t>
            </a:r>
            <a:r>
              <a:rPr lang="zh-TW" altLang="en-US" dirty="0"/>
              <a:t>中有這樣一個問題</a:t>
            </a:r>
            <a:r>
              <a:rPr lang="en-US" altLang="zh-TW" dirty="0"/>
              <a:t>:</a:t>
            </a:r>
            <a:r>
              <a:rPr lang="zh-TW" altLang="en-US" dirty="0"/>
              <a:t>請受試者抄繪</a:t>
            </a:r>
            <a:r>
              <a:rPr lang="zh-TW" altLang="en-US" b="1" dirty="0">
                <a:solidFill>
                  <a:schemeClr val="accent5"/>
                </a:solidFill>
              </a:rPr>
              <a:t>兩個五邊形</a:t>
            </a:r>
            <a:r>
              <a:rPr lang="zh-TW" altLang="en-US" dirty="0"/>
              <a:t>其</a:t>
            </a:r>
            <a:r>
              <a:rPr lang="zh-TW" altLang="en-US" b="1" dirty="0">
                <a:solidFill>
                  <a:schemeClr val="accent5"/>
                </a:solidFill>
              </a:rPr>
              <a:t>交叉為四邊形</a:t>
            </a:r>
            <a:r>
              <a:rPr lang="zh-TW" altLang="en-US" dirty="0"/>
              <a:t>的圖形</a:t>
            </a:r>
            <a:r>
              <a:rPr lang="en-US" altLang="zh-TW" dirty="0"/>
              <a:t>(</a:t>
            </a:r>
            <a:r>
              <a:rPr lang="zh-TW" altLang="en-US" dirty="0"/>
              <a:t>如右圖所示</a:t>
            </a:r>
            <a:r>
              <a:rPr lang="en-US" altLang="zh-TW" dirty="0"/>
              <a:t>)</a:t>
            </a:r>
            <a:r>
              <a:rPr lang="zh-TW" altLang="en-US" dirty="0"/>
              <a:t>。</a:t>
            </a:r>
            <a:endParaRPr lang="en-US" altLang="zh-TW" dirty="0"/>
          </a:p>
          <a:p>
            <a:pPr>
              <a:buFont typeface="Wingdings" panose="05000000000000000000" pitchFamily="2" charset="2"/>
              <a:buChar char="l"/>
            </a:pPr>
            <a:r>
              <a:rPr lang="zh-TW" altLang="en-US" dirty="0"/>
              <a:t>此問題的難點有三</a:t>
            </a:r>
            <a:r>
              <a:rPr lang="en-US" altLang="zh-TW" dirty="0"/>
              <a:t>:1.</a:t>
            </a:r>
            <a:r>
              <a:rPr lang="zh-TW" altLang="en-US" dirty="0"/>
              <a:t>需要讓使用者畫圖；</a:t>
            </a:r>
            <a:r>
              <a:rPr lang="en-US" altLang="zh-TW" dirty="0"/>
              <a:t>2.</a:t>
            </a:r>
            <a:r>
              <a:rPr lang="zh-TW" altLang="en-US" dirty="0"/>
              <a:t>需要紀錄畫出來的圖案，且判斷是否為五邊形；</a:t>
            </a:r>
            <a:r>
              <a:rPr lang="en-US" altLang="zh-TW" dirty="0"/>
              <a:t>3.</a:t>
            </a:r>
            <a:r>
              <a:rPr lang="zh-TW" altLang="en-US" dirty="0"/>
              <a:t>需要判斷交叉處是否形成四邊形。</a:t>
            </a:r>
            <a:endParaRPr lang="en-US" altLang="zh-TW" dirty="0"/>
          </a:p>
          <a:p>
            <a:pPr>
              <a:buFont typeface="Wingdings" panose="05000000000000000000" pitchFamily="2" charset="2"/>
              <a:buChar char="l"/>
            </a:pPr>
            <a:endParaRPr lang="en-US" altLang="zh-TW" dirty="0"/>
          </a:p>
        </p:txBody>
      </p:sp>
      <p:pic>
        <p:nvPicPr>
          <p:cNvPr id="5" name="圖片 4">
            <a:extLst>
              <a:ext uri="{FF2B5EF4-FFF2-40B4-BE49-F238E27FC236}">
                <a16:creationId xmlns="" xmlns:a16="http://schemas.microsoft.com/office/drawing/2014/main" id="{28B126CA-1ED8-4531-8105-3080ED42B002}"/>
              </a:ext>
            </a:extLst>
          </p:cNvPr>
          <p:cNvPicPr>
            <a:picLocks noChangeAspect="1"/>
          </p:cNvPicPr>
          <p:nvPr/>
        </p:nvPicPr>
        <p:blipFill rotWithShape="1">
          <a:blip r:embed="rId5"/>
          <a:srcRect t="23179" b="15692"/>
          <a:stretch/>
        </p:blipFill>
        <p:spPr>
          <a:xfrm>
            <a:off x="7272997" y="1790891"/>
            <a:ext cx="3821723" cy="5080052"/>
          </a:xfrm>
          <a:prstGeom prst="rect">
            <a:avLst/>
          </a:prstGeom>
          <a:noFill/>
        </p:spPr>
      </p:pic>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530087" y="421817"/>
            <a:ext cx="10625593" cy="1369074"/>
          </a:xfrm>
        </p:spPr>
        <p:txBody>
          <a:bodyPr rtlCol="0" anchor="ctr">
            <a:normAutofit/>
          </a:bodyPr>
          <a:lstStyle/>
          <a:p>
            <a:pPr rtl="0"/>
            <a:r>
              <a:rPr lang="zh-TW" altLang="en-US" sz="3200" b="1" dirty="0"/>
              <a:t>材料與方法</a:t>
            </a:r>
            <a:r>
              <a:rPr lang="en-US" altLang="zh-TW" sz="3200" b="1" dirty="0"/>
              <a:t>-</a:t>
            </a:r>
            <a:r>
              <a:rPr lang="zh-TW" altLang="en-US" sz="3200" b="1" dirty="0"/>
              <a:t>套用特殊演算法的問題</a:t>
            </a:r>
          </a:p>
        </p:txBody>
      </p:sp>
      <p:pic>
        <p:nvPicPr>
          <p:cNvPr id="6" name="音訊 5">
            <a:hlinkClick r:id="" action="ppaction://media"/>
            <a:extLst>
              <a:ext uri="{FF2B5EF4-FFF2-40B4-BE49-F238E27FC236}">
                <a16:creationId xmlns="" xmlns:a16="http://schemas.microsoft.com/office/drawing/2014/main" id="{D6DDCFDC-34B0-49F7-A155-D0F3A8DB49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0087560"/>
      </p:ext>
    </p:extLst>
  </p:cSld>
  <p:clrMapOvr>
    <a:masterClrMapping/>
  </p:clrMapOvr>
  <mc:AlternateContent xmlns:mc="http://schemas.openxmlformats.org/markup-compatibility/2006" xmlns:p14="http://schemas.microsoft.com/office/powerpoint/2010/main">
    <mc:Choice Requires="p14">
      <p:transition spd="slow" p14:dur="2000" advTm="23810"/>
    </mc:Choice>
    <mc:Fallback xmlns="">
      <p:transition spd="slow" advTm="238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內容版面配置區 3">
            <a:extLst>
              <a:ext uri="{FF2B5EF4-FFF2-40B4-BE49-F238E27FC236}">
                <a16:creationId xmlns="" xmlns:a16="http://schemas.microsoft.com/office/drawing/2014/main" id="{8B8DDC12-86B0-4AB1-AA4C-4DB6514CF10C}"/>
              </a:ext>
            </a:extLst>
          </p:cNvPr>
          <p:cNvSpPr>
            <a:spLocks noGrp="1"/>
          </p:cNvSpPr>
          <p:nvPr>
            <p:ph sz="half" idx="1"/>
          </p:nvPr>
        </p:nvSpPr>
        <p:spPr>
          <a:xfrm>
            <a:off x="530087" y="2120900"/>
            <a:ext cx="6039525" cy="4094370"/>
          </a:xfrm>
        </p:spPr>
        <p:txBody>
          <a:bodyPr>
            <a:normAutofit/>
          </a:bodyPr>
          <a:lstStyle/>
          <a:p>
            <a:pPr>
              <a:buFont typeface="Wingdings" panose="05000000000000000000" pitchFamily="2" charset="2"/>
              <a:buChar char="l"/>
            </a:pPr>
            <a:r>
              <a:rPr lang="zh-TW" altLang="en-US" dirty="0"/>
              <a:t>在討論過程中，我們注意到了</a:t>
            </a:r>
            <a:r>
              <a:rPr lang="en-US" altLang="zh-TW" dirty="0"/>
              <a:t>:</a:t>
            </a:r>
            <a:r>
              <a:rPr lang="zh-TW" altLang="en-US" dirty="0"/>
              <a:t>「若是兩個五邊形</a:t>
            </a:r>
            <a:r>
              <a:rPr lang="zh-TW" altLang="en-US" b="1" dirty="0">
                <a:solidFill>
                  <a:schemeClr val="accent5"/>
                </a:solidFill>
              </a:rPr>
              <a:t>僅有一個頂點</a:t>
            </a:r>
            <a:r>
              <a:rPr lang="zh-TW" altLang="en-US" dirty="0"/>
              <a:t>在對方的範圍內的話，其交錯處形成的圖形便會是四邊形」。</a:t>
            </a:r>
            <a:endParaRPr lang="en-US" altLang="zh-TW" dirty="0"/>
          </a:p>
          <a:p>
            <a:pPr>
              <a:buFont typeface="Wingdings" panose="05000000000000000000" pitchFamily="2" charset="2"/>
              <a:buChar char="l"/>
            </a:pPr>
            <a:r>
              <a:rPr lang="zh-TW" altLang="en-US" dirty="0"/>
              <a:t>組員們透過這個關鍵詞，搜尋是否有「判斷點在圖形內」的方法，最後找到了一個演算法</a:t>
            </a:r>
            <a:r>
              <a:rPr lang="en-US" altLang="zh-TW" dirty="0"/>
              <a:t>—</a:t>
            </a:r>
            <a:r>
              <a:rPr lang="zh-TW" altLang="en-US" b="1" dirty="0">
                <a:solidFill>
                  <a:schemeClr val="accent5"/>
                </a:solidFill>
              </a:rPr>
              <a:t>射線法</a:t>
            </a:r>
            <a:r>
              <a:rPr lang="zh-TW" altLang="en-US" dirty="0"/>
              <a:t>。</a:t>
            </a:r>
            <a:endParaRPr lang="en-US" altLang="zh-TW" dirty="0"/>
          </a:p>
          <a:p>
            <a:pPr>
              <a:buFont typeface="Wingdings" panose="05000000000000000000" pitchFamily="2" charset="2"/>
              <a:buChar char="l"/>
            </a:pPr>
            <a:r>
              <a:rPr lang="zh-TW" altLang="en-US" b="1" dirty="0"/>
              <a:t>射線法</a:t>
            </a:r>
            <a:r>
              <a:rPr lang="en-US" altLang="zh-TW" dirty="0"/>
              <a:t>:</a:t>
            </a:r>
            <a:r>
              <a:rPr lang="zh-TW" altLang="en-US" dirty="0"/>
              <a:t>從該點拉一條射線，計算該線與多邊形的交點數。若是奇數，則該點在多邊形內。</a:t>
            </a:r>
            <a:endParaRPr lang="en-US" altLang="zh-TW" dirty="0"/>
          </a:p>
          <a:p>
            <a:pPr>
              <a:buFont typeface="Wingdings" panose="05000000000000000000" pitchFamily="2" charset="2"/>
              <a:buChar char="l"/>
            </a:pPr>
            <a:r>
              <a:rPr lang="zh-TW" altLang="en-US" dirty="0"/>
              <a:t>我們紀錄使用者所畫的圖形之線條與頂點，先判斷是否為兩個五邊形，再對每個頂點做射線法，判斷交界處是否形成四邊形。</a:t>
            </a:r>
            <a:endParaRPr lang="en-US" altLang="zh-TW" dirty="0"/>
          </a:p>
        </p:txBody>
      </p:sp>
      <p:pic>
        <p:nvPicPr>
          <p:cNvPr id="5" name="圖片 4">
            <a:extLst>
              <a:ext uri="{FF2B5EF4-FFF2-40B4-BE49-F238E27FC236}">
                <a16:creationId xmlns="" xmlns:a16="http://schemas.microsoft.com/office/drawing/2014/main" id="{28B126CA-1ED8-4531-8105-3080ED42B002}"/>
              </a:ext>
            </a:extLst>
          </p:cNvPr>
          <p:cNvPicPr>
            <a:picLocks noChangeAspect="1"/>
          </p:cNvPicPr>
          <p:nvPr/>
        </p:nvPicPr>
        <p:blipFill rotWithShape="1">
          <a:blip r:embed="rId5"/>
          <a:srcRect t="23179" b="15692"/>
          <a:stretch/>
        </p:blipFill>
        <p:spPr>
          <a:xfrm>
            <a:off x="7272997" y="1790891"/>
            <a:ext cx="3821723" cy="5080052"/>
          </a:xfrm>
          <a:prstGeom prst="rect">
            <a:avLst/>
          </a:prstGeom>
          <a:noFill/>
        </p:spPr>
      </p:pic>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530087" y="421817"/>
            <a:ext cx="10625593" cy="1369074"/>
          </a:xfrm>
        </p:spPr>
        <p:txBody>
          <a:bodyPr rtlCol="0" anchor="ctr">
            <a:normAutofit/>
          </a:bodyPr>
          <a:lstStyle/>
          <a:p>
            <a:pPr rtl="0"/>
            <a:r>
              <a:rPr lang="zh-TW" altLang="en-US" sz="3200" b="1" dirty="0"/>
              <a:t>材料與方法</a:t>
            </a:r>
            <a:r>
              <a:rPr lang="en-US" altLang="zh-TW" sz="3200" b="1" dirty="0"/>
              <a:t>-</a:t>
            </a:r>
            <a:r>
              <a:rPr lang="zh-TW" altLang="en-US" sz="3200" b="1" dirty="0"/>
              <a:t>套用特殊演算法的問題</a:t>
            </a:r>
            <a:r>
              <a:rPr lang="en-US" altLang="zh-TW" sz="3200" b="1" dirty="0"/>
              <a:t>-2</a:t>
            </a:r>
            <a:endParaRPr lang="zh-TW" altLang="en-US" sz="3200" b="1" dirty="0"/>
          </a:p>
        </p:txBody>
      </p:sp>
      <p:sp>
        <p:nvSpPr>
          <p:cNvPr id="2" name="橢圓 1">
            <a:extLst>
              <a:ext uri="{FF2B5EF4-FFF2-40B4-BE49-F238E27FC236}">
                <a16:creationId xmlns="" xmlns:a16="http://schemas.microsoft.com/office/drawing/2014/main" id="{34B767CD-CA15-4256-AD79-4522EC87920E}"/>
              </a:ext>
            </a:extLst>
          </p:cNvPr>
          <p:cNvSpPr/>
          <p:nvPr/>
        </p:nvSpPr>
        <p:spPr>
          <a:xfrm>
            <a:off x="8825948" y="4187687"/>
            <a:ext cx="238539" cy="384313"/>
          </a:xfrm>
          <a:prstGeom prst="ellips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橢圓 5">
            <a:extLst>
              <a:ext uri="{FF2B5EF4-FFF2-40B4-BE49-F238E27FC236}">
                <a16:creationId xmlns="" xmlns:a16="http://schemas.microsoft.com/office/drawing/2014/main" id="{67649184-9FCA-4EA5-89B3-225CD9B9FC96}"/>
              </a:ext>
            </a:extLst>
          </p:cNvPr>
          <p:cNvSpPr/>
          <p:nvPr/>
        </p:nvSpPr>
        <p:spPr>
          <a:xfrm>
            <a:off x="9454101" y="4293704"/>
            <a:ext cx="299499" cy="278296"/>
          </a:xfrm>
          <a:prstGeom prst="ellipse">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7" name="音訊 6">
            <a:hlinkClick r:id="" action="ppaction://media"/>
            <a:extLst>
              <a:ext uri="{FF2B5EF4-FFF2-40B4-BE49-F238E27FC236}">
                <a16:creationId xmlns="" xmlns:a16="http://schemas.microsoft.com/office/drawing/2014/main" id="{7417D0FB-48E1-43DE-AACE-FB5F6993E09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013830707"/>
      </p:ext>
    </p:extLst>
  </p:cSld>
  <p:clrMapOvr>
    <a:masterClrMapping/>
  </p:clrMapOvr>
  <mc:AlternateContent xmlns:mc="http://schemas.openxmlformats.org/markup-compatibility/2006" xmlns:p14="http://schemas.microsoft.com/office/powerpoint/2010/main">
    <mc:Choice Requires="p14">
      <p:transition spd="slow" p14:dur="2000" advTm="44343"/>
    </mc:Choice>
    <mc:Fallback xmlns="">
      <p:transition spd="slow" advTm="44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600" b="1" dirty="0"/>
              <a:t>開發結果</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464135"/>
          </a:xfrm>
        </p:spPr>
        <p:txBody>
          <a:bodyPr>
            <a:normAutofit/>
          </a:bodyPr>
          <a:lstStyle/>
          <a:p>
            <a:pPr>
              <a:buFont typeface="Wingdings" panose="05000000000000000000" pitchFamily="2" charset="2"/>
              <a:buChar char="l"/>
            </a:pPr>
            <a:r>
              <a:rPr lang="zh-TW" altLang="en-US" dirty="0">
                <a:solidFill>
                  <a:schemeClr val="tx1"/>
                </a:solidFill>
              </a:rPr>
              <a:t>專案</a:t>
            </a:r>
            <a:r>
              <a:rPr lang="en-US" altLang="zh-TW" dirty="0">
                <a:solidFill>
                  <a:schemeClr val="tx1"/>
                </a:solidFill>
              </a:rPr>
              <a:t>Github:</a:t>
            </a:r>
            <a:r>
              <a:rPr lang="en-US" altLang="zh-TW" dirty="0">
                <a:solidFill>
                  <a:schemeClr val="tx1"/>
                </a:solidFill>
                <a:hlinkClick r:id="rId5"/>
              </a:rPr>
              <a:t>https://</a:t>
            </a:r>
            <a:r>
              <a:rPr lang="en-US" altLang="zh-TW" dirty="0" smtClean="0">
                <a:solidFill>
                  <a:schemeClr val="tx1"/>
                </a:solidFill>
                <a:hlinkClick r:id="rId5"/>
              </a:rPr>
              <a:t>github.com/joejoe2/</a:t>
            </a:r>
            <a:r>
              <a:rPr lang="en-US" altLang="zh-TW" dirty="0" err="1" smtClean="0">
                <a:solidFill>
                  <a:schemeClr val="tx1"/>
                </a:solidFill>
                <a:hlinkClick r:id="rId5"/>
              </a:rPr>
              <a:t>mmseApp</a:t>
            </a:r>
            <a:endParaRPr lang="en-US" altLang="zh-TW" dirty="0" smtClean="0">
              <a:solidFill>
                <a:schemeClr val="tx1"/>
              </a:solidFill>
            </a:endParaRPr>
          </a:p>
          <a:p>
            <a:pPr>
              <a:buFont typeface="Wingdings" panose="05000000000000000000" pitchFamily="2" charset="2"/>
              <a:buChar char="l"/>
            </a:pPr>
            <a:endParaRPr lang="en-US" altLang="zh-TW" dirty="0">
              <a:solidFill>
                <a:schemeClr val="tx1"/>
              </a:solidFill>
            </a:endParaRPr>
          </a:p>
          <a:p>
            <a:pPr>
              <a:buFont typeface="Wingdings" panose="05000000000000000000" pitchFamily="2" charset="2"/>
              <a:buChar char="l"/>
            </a:pPr>
            <a:r>
              <a:rPr lang="zh-TW" altLang="en-US" dirty="0" smtClean="0">
                <a:solidFill>
                  <a:schemeClr val="tx1"/>
                </a:solidFill>
              </a:rPr>
              <a:t>安裝檔</a:t>
            </a:r>
            <a:r>
              <a:rPr lang="en-US" altLang="zh-TW" smtClean="0">
                <a:solidFill>
                  <a:schemeClr val="tx1"/>
                </a:solidFill>
              </a:rPr>
              <a:t>(Assets):</a:t>
            </a:r>
            <a:r>
              <a:rPr lang="en-US" altLang="zh-TW" dirty="0">
                <a:solidFill>
                  <a:schemeClr val="tx1"/>
                </a:solidFill>
                <a:hlinkClick r:id="rId6"/>
              </a:rPr>
              <a:t>https://github.com/joejoe2/</a:t>
            </a:r>
            <a:r>
              <a:rPr lang="en-US" altLang="zh-TW" dirty="0" err="1">
                <a:solidFill>
                  <a:schemeClr val="tx1"/>
                </a:solidFill>
                <a:hlinkClick r:id="rId6"/>
              </a:rPr>
              <a:t>mmseApp</a:t>
            </a:r>
            <a:r>
              <a:rPr lang="en-US" altLang="zh-TW" dirty="0">
                <a:solidFill>
                  <a:schemeClr val="tx1"/>
                </a:solidFill>
                <a:hlinkClick r:id="rId6"/>
              </a:rPr>
              <a:t>/releases</a:t>
            </a: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目前已完成所有問題的開發，完成了初版</a:t>
            </a:r>
            <a:r>
              <a:rPr lang="en-US" altLang="zh-TW" dirty="0">
                <a:solidFill>
                  <a:schemeClr val="tx1"/>
                </a:solidFill>
              </a:rPr>
              <a:t>APP</a:t>
            </a:r>
            <a:r>
              <a:rPr lang="zh-TW" altLang="en-US" dirty="0">
                <a:solidFill>
                  <a:schemeClr val="tx1"/>
                </a:solidFill>
              </a:rPr>
              <a:t>。</a:t>
            </a: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在開發時，一定程度的簡化了部分問題。</a:t>
            </a:r>
            <a:endParaRPr lang="en-US" altLang="zh-TW" dirty="0">
              <a:solidFill>
                <a:schemeClr val="tx1"/>
              </a:solidFill>
            </a:endParaRPr>
          </a:p>
          <a:p>
            <a:pPr marL="0" indent="0">
              <a:buNone/>
            </a:pPr>
            <a:endParaRPr lang="en-US" altLang="zh-TW" dirty="0">
              <a:solidFill>
                <a:schemeClr val="tx1"/>
              </a:solidFill>
            </a:endParaRPr>
          </a:p>
        </p:txBody>
      </p:sp>
      <p:pic>
        <p:nvPicPr>
          <p:cNvPr id="5" name="音訊 4">
            <a:hlinkClick r:id="" action="ppaction://media"/>
            <a:extLst>
              <a:ext uri="{FF2B5EF4-FFF2-40B4-BE49-F238E27FC236}">
                <a16:creationId xmlns="" xmlns:a16="http://schemas.microsoft.com/office/drawing/2014/main" id="{3CA30174-1611-40EF-86BB-2C120FB47A3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224429678"/>
      </p:ext>
    </p:extLst>
  </p:cSld>
  <p:clrMapOvr>
    <a:masterClrMapping/>
  </p:clrMapOvr>
  <mc:AlternateContent xmlns:mc="http://schemas.openxmlformats.org/markup-compatibility/2006" xmlns:p14="http://schemas.microsoft.com/office/powerpoint/2010/main">
    <mc:Choice Requires="p14">
      <p:transition spd="slow" p14:dur="2000" advTm="59756"/>
    </mc:Choice>
    <mc:Fallback xmlns="">
      <p:transition spd="slow" advTm="59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600" b="1" dirty="0"/>
              <a:t>開發結果</a:t>
            </a:r>
            <a:r>
              <a:rPr lang="en-US" altLang="zh-TW" sz="3600" b="1" dirty="0"/>
              <a:t>—</a:t>
            </a:r>
            <a:r>
              <a:rPr lang="zh-TW" altLang="en-US" sz="3600" b="1" dirty="0"/>
              <a:t>優缺點之討論</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464135"/>
          </a:xfrm>
        </p:spPr>
        <p:txBody>
          <a:bodyPr>
            <a:normAutofit/>
          </a:bodyPr>
          <a:lstStyle/>
          <a:p>
            <a:pPr>
              <a:buFont typeface="Wingdings" panose="05000000000000000000" pitchFamily="2" charset="2"/>
              <a:buChar char="l"/>
            </a:pPr>
            <a:r>
              <a:rPr lang="zh-TW" altLang="en-US" dirty="0">
                <a:solidFill>
                  <a:schemeClr val="tx1"/>
                </a:solidFill>
              </a:rPr>
              <a:t>簡化題目的</a:t>
            </a:r>
            <a:r>
              <a:rPr lang="zh-TW" altLang="en-US" b="1" dirty="0">
                <a:solidFill>
                  <a:srgbClr val="00B0F0"/>
                </a:solidFill>
              </a:rPr>
              <a:t>優點</a:t>
            </a:r>
            <a:r>
              <a:rPr lang="en-US" altLang="zh-TW" b="1" dirty="0">
                <a:solidFill>
                  <a:srgbClr val="00B0F0"/>
                </a:solidFill>
              </a:rPr>
              <a:t>:</a:t>
            </a:r>
            <a:r>
              <a:rPr lang="zh-TW" altLang="en-US" dirty="0">
                <a:solidFill>
                  <a:schemeClr val="tx1"/>
                </a:solidFill>
              </a:rPr>
              <a:t>操作較為直觀。比起讀取語音進行語音辨識，或是讀取句子進行自然語言處理</a:t>
            </a:r>
            <a:r>
              <a:rPr lang="en-US" altLang="zh-TW" dirty="0">
                <a:solidFill>
                  <a:schemeClr val="tx1"/>
                </a:solidFill>
              </a:rPr>
              <a:t>(NLP)</a:t>
            </a:r>
            <a:r>
              <a:rPr lang="zh-TW" altLang="en-US" dirty="0">
                <a:solidFill>
                  <a:schemeClr val="tx1"/>
                </a:solidFill>
              </a:rPr>
              <a:t>，這種方式容易判斷對錯。在畫圖的題目上，因為程式僅接收直線，因此使用者手抖造成線條不直的情況將可以忽略不計。</a:t>
            </a: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簡化題目的</a:t>
            </a:r>
            <a:r>
              <a:rPr lang="zh-TW" altLang="en-US" b="1" dirty="0">
                <a:solidFill>
                  <a:schemeClr val="accent5"/>
                </a:solidFill>
              </a:rPr>
              <a:t>缺點</a:t>
            </a:r>
            <a:r>
              <a:rPr lang="en-US" altLang="zh-TW" b="1" dirty="0">
                <a:solidFill>
                  <a:schemeClr val="accent5"/>
                </a:solidFill>
              </a:rPr>
              <a:t>:</a:t>
            </a:r>
            <a:r>
              <a:rPr lang="zh-TW" altLang="en-US" dirty="0">
                <a:solidFill>
                  <a:schemeClr val="tx1"/>
                </a:solidFill>
              </a:rPr>
              <a:t>我們盡可能在不失去題目原本意義的情況下簡化題目，但是我們沒有辦法證明，簡化的題目是否與原題目有著同等的「效力」。有可能因為選項從無限變成了有限，導致題目的識別度降低，讓題目失去了原本的效力。</a:t>
            </a:r>
            <a:endParaRPr lang="en-US" altLang="zh-TW" dirty="0">
              <a:solidFill>
                <a:schemeClr val="tx1"/>
              </a:solidFill>
            </a:endParaRPr>
          </a:p>
        </p:txBody>
      </p:sp>
      <p:pic>
        <p:nvPicPr>
          <p:cNvPr id="5" name="音訊 4">
            <a:hlinkClick r:id="" action="ppaction://media"/>
            <a:extLst>
              <a:ext uri="{FF2B5EF4-FFF2-40B4-BE49-F238E27FC236}">
                <a16:creationId xmlns="" xmlns:a16="http://schemas.microsoft.com/office/drawing/2014/main" id="{C83F7870-3A44-450E-8F8E-58F1A11CDFB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695003517"/>
      </p:ext>
    </p:extLst>
  </p:cSld>
  <p:clrMapOvr>
    <a:masterClrMapping/>
  </p:clrMapOvr>
  <mc:AlternateContent xmlns:mc="http://schemas.openxmlformats.org/markup-compatibility/2006" xmlns:p14="http://schemas.microsoft.com/office/powerpoint/2010/main">
    <mc:Choice Requires="p14">
      <p:transition spd="slow" p14:dur="2000" advTm="48795"/>
    </mc:Choice>
    <mc:Fallback xmlns="">
      <p:transition spd="slow" advTm="48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600" b="1" dirty="0"/>
              <a:t>開發結果</a:t>
            </a:r>
            <a:r>
              <a:rPr lang="en-US" altLang="zh-TW" sz="3600" b="1" dirty="0"/>
              <a:t>—</a:t>
            </a:r>
            <a:r>
              <a:rPr lang="zh-TW" altLang="en-US" sz="3600" b="1" dirty="0"/>
              <a:t>優缺點之討論</a:t>
            </a:r>
            <a:r>
              <a:rPr lang="en-US" altLang="zh-TW" sz="3600" b="1" dirty="0"/>
              <a:t>-2</a:t>
            </a:r>
            <a:endParaRPr lang="zh-TW" altLang="en-US" sz="3600" b="1" dirty="0"/>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464135"/>
          </a:xfrm>
        </p:spPr>
        <p:txBody>
          <a:bodyPr>
            <a:normAutofit/>
          </a:bodyPr>
          <a:lstStyle/>
          <a:p>
            <a:pPr>
              <a:buFont typeface="Wingdings" panose="05000000000000000000" pitchFamily="2" charset="2"/>
              <a:buChar char="l"/>
            </a:pPr>
            <a:r>
              <a:rPr lang="zh-TW" altLang="en-US" dirty="0">
                <a:solidFill>
                  <a:schemeClr val="tx1"/>
                </a:solidFill>
              </a:rPr>
              <a:t>在日本</a:t>
            </a:r>
            <a:r>
              <a:rPr lang="zh-CN" altLang="en-US" dirty="0">
                <a:solidFill>
                  <a:schemeClr val="tx1"/>
                </a:solidFill>
              </a:rPr>
              <a:t>関西福祉科学大学保健医療学部</a:t>
            </a:r>
            <a:r>
              <a:rPr lang="zh-TW" altLang="en-US" dirty="0">
                <a:solidFill>
                  <a:schemeClr val="tx1"/>
                </a:solidFill>
              </a:rPr>
              <a:t>所提出的一篇論文之中，該研究者提到</a:t>
            </a:r>
            <a:r>
              <a:rPr lang="en-US" altLang="zh-TW" dirty="0">
                <a:solidFill>
                  <a:schemeClr val="tx1"/>
                </a:solidFill>
              </a:rPr>
              <a:t>:</a:t>
            </a:r>
            <a:r>
              <a:rPr lang="zh-TW" altLang="en-US" dirty="0">
                <a:solidFill>
                  <a:schemeClr val="tx1"/>
                </a:solidFill>
              </a:rPr>
              <a:t>「</a:t>
            </a:r>
            <a:r>
              <a:rPr lang="en-US" altLang="zh-TW" dirty="0">
                <a:solidFill>
                  <a:schemeClr val="tx1"/>
                </a:solidFill>
              </a:rPr>
              <a:t>…</a:t>
            </a:r>
            <a:r>
              <a:rPr lang="zh-TW" altLang="en-US" dirty="0">
                <a:solidFill>
                  <a:schemeClr val="tx1"/>
                </a:solidFill>
              </a:rPr>
              <a:t>由</a:t>
            </a:r>
            <a:r>
              <a:rPr lang="en-US" altLang="zh-TW" dirty="0">
                <a:solidFill>
                  <a:schemeClr val="tx1"/>
                </a:solidFill>
              </a:rPr>
              <a:t>Robert</a:t>
            </a:r>
            <a:r>
              <a:rPr lang="zh-TW" altLang="en-US" dirty="0">
                <a:solidFill>
                  <a:schemeClr val="tx1"/>
                </a:solidFill>
              </a:rPr>
              <a:t>等人開發而成的失智症測驗</a:t>
            </a:r>
            <a:r>
              <a:rPr lang="en-US" altLang="zh-TW" dirty="0">
                <a:solidFill>
                  <a:schemeClr val="tx1"/>
                </a:solidFill>
              </a:rPr>
              <a:t>APP</a:t>
            </a:r>
            <a:r>
              <a:rPr lang="zh-TW" altLang="en-US" dirty="0">
                <a:solidFill>
                  <a:schemeClr val="tx1"/>
                </a:solidFill>
              </a:rPr>
              <a:t>，該論文結果提出了其</a:t>
            </a:r>
            <a:r>
              <a:rPr lang="en-US" altLang="zh-TW" dirty="0">
                <a:solidFill>
                  <a:schemeClr val="tx1"/>
                </a:solidFill>
              </a:rPr>
              <a:t>APP</a:t>
            </a:r>
            <a:r>
              <a:rPr lang="zh-TW" altLang="en-US" dirty="0">
                <a:solidFill>
                  <a:schemeClr val="tx1"/>
                </a:solidFill>
              </a:rPr>
              <a:t>具有與</a:t>
            </a:r>
            <a:r>
              <a:rPr lang="en-US" altLang="zh-TW" dirty="0">
                <a:solidFill>
                  <a:schemeClr val="tx1"/>
                </a:solidFill>
              </a:rPr>
              <a:t>MMSE</a:t>
            </a:r>
            <a:r>
              <a:rPr lang="zh-TW" altLang="en-US" dirty="0">
                <a:solidFill>
                  <a:schemeClr val="tx1"/>
                </a:solidFill>
              </a:rPr>
              <a:t>或</a:t>
            </a:r>
            <a:r>
              <a:rPr lang="en-US" altLang="zh-TW" dirty="0">
                <a:solidFill>
                  <a:schemeClr val="tx1"/>
                </a:solidFill>
              </a:rPr>
              <a:t>TMT(Trail making test)</a:t>
            </a:r>
            <a:r>
              <a:rPr lang="zh-TW" altLang="en-US" dirty="0">
                <a:solidFill>
                  <a:schemeClr val="tx1"/>
                </a:solidFill>
              </a:rPr>
              <a:t>同等的有效性」</a:t>
            </a:r>
            <a:r>
              <a:rPr lang="en-US" altLang="zh-TW" dirty="0">
                <a:solidFill>
                  <a:schemeClr val="tx1"/>
                </a:solidFill>
              </a:rPr>
              <a:t>…</a:t>
            </a:r>
            <a:r>
              <a:rPr lang="zh-TW" altLang="en-US" dirty="0">
                <a:solidFill>
                  <a:schemeClr val="tx1"/>
                </a:solidFill>
              </a:rPr>
              <a:t>「這可能是因為其測驗</a:t>
            </a:r>
            <a:r>
              <a:rPr lang="en-US" altLang="zh-TW" dirty="0">
                <a:solidFill>
                  <a:schemeClr val="tx1"/>
                </a:solidFill>
              </a:rPr>
              <a:t>APP</a:t>
            </a:r>
            <a:r>
              <a:rPr lang="zh-TW" altLang="en-US" dirty="0">
                <a:solidFill>
                  <a:schemeClr val="tx1"/>
                </a:solidFill>
              </a:rPr>
              <a:t>操作較為單純，而我們的</a:t>
            </a:r>
            <a:r>
              <a:rPr lang="en-US" altLang="zh-TW" dirty="0">
                <a:solidFill>
                  <a:schemeClr val="tx1"/>
                </a:solidFill>
              </a:rPr>
              <a:t>APP</a:t>
            </a:r>
            <a:r>
              <a:rPr lang="zh-TW" altLang="en-US" dirty="0">
                <a:solidFill>
                  <a:schemeClr val="tx1"/>
                </a:solidFill>
              </a:rPr>
              <a:t>有拖動東西等較為困難的操作，因而造成的差別。」</a:t>
            </a:r>
            <a:r>
              <a:rPr lang="en-US" altLang="zh-TW" dirty="0">
                <a:solidFill>
                  <a:schemeClr val="tx1"/>
                </a:solidFill>
              </a:rPr>
              <a:t> [6]</a:t>
            </a:r>
          </a:p>
          <a:p>
            <a:pPr>
              <a:buFont typeface="Wingdings" panose="05000000000000000000" pitchFamily="2" charset="2"/>
              <a:buChar char="l"/>
            </a:pPr>
            <a:r>
              <a:rPr lang="zh-TW" altLang="en-US" dirty="0">
                <a:solidFill>
                  <a:schemeClr val="tx1"/>
                </a:solidFill>
              </a:rPr>
              <a:t>簡化題目以單純化使用者的操作，究竟在測驗的效力上會造成多少影響，可能需要與心理學與精神科相關的專業人士進行討論，才能得出較佳的結論。</a:t>
            </a:r>
            <a:endParaRPr lang="en-US" altLang="zh-TW" dirty="0">
              <a:solidFill>
                <a:schemeClr val="tx1"/>
              </a:solidFill>
            </a:endParaRPr>
          </a:p>
        </p:txBody>
      </p:sp>
      <p:pic>
        <p:nvPicPr>
          <p:cNvPr id="7" name="音訊 6">
            <a:hlinkClick r:id="" action="ppaction://media"/>
            <a:extLst>
              <a:ext uri="{FF2B5EF4-FFF2-40B4-BE49-F238E27FC236}">
                <a16:creationId xmlns="" xmlns:a16="http://schemas.microsoft.com/office/drawing/2014/main" id="{9BDB216F-0893-4173-8094-F4786F6575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267341592"/>
      </p:ext>
    </p:extLst>
  </p:cSld>
  <p:clrMapOvr>
    <a:masterClrMapping/>
  </p:clrMapOvr>
  <mc:AlternateContent xmlns:mc="http://schemas.openxmlformats.org/markup-compatibility/2006" xmlns:p14="http://schemas.microsoft.com/office/powerpoint/2010/main">
    <mc:Choice Requires="p14">
      <p:transition spd="slow" p14:dur="2000" advTm="46380"/>
    </mc:Choice>
    <mc:Fallback xmlns="">
      <p:transition spd="slow" advTm="463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400" b="1" dirty="0"/>
              <a:t>結果與討論</a:t>
            </a:r>
            <a:r>
              <a:rPr lang="en-US" altLang="zh-TW" sz="3400" b="1" dirty="0"/>
              <a:t>—</a:t>
            </a:r>
            <a:r>
              <a:rPr lang="zh-TW" altLang="en-US" sz="3400" b="1" dirty="0"/>
              <a:t>使用情境的預測</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464135"/>
          </a:xfrm>
        </p:spPr>
        <p:txBody>
          <a:bodyPr>
            <a:normAutofit/>
          </a:bodyPr>
          <a:lstStyle/>
          <a:p>
            <a:pPr>
              <a:buFont typeface="Wingdings" panose="05000000000000000000" pitchFamily="2" charset="2"/>
              <a:buChar char="l"/>
            </a:pPr>
            <a:r>
              <a:rPr lang="zh-TW" altLang="en-US" dirty="0">
                <a:solidFill>
                  <a:schemeClr val="tx1"/>
                </a:solidFill>
              </a:rPr>
              <a:t>目前</a:t>
            </a:r>
            <a:r>
              <a:rPr lang="en-US" altLang="zh-TW" dirty="0">
                <a:solidFill>
                  <a:schemeClr val="tx1"/>
                </a:solidFill>
              </a:rPr>
              <a:t>APP</a:t>
            </a:r>
            <a:r>
              <a:rPr lang="zh-TW" altLang="en-US" dirty="0">
                <a:solidFill>
                  <a:schemeClr val="tx1"/>
                </a:solidFill>
              </a:rPr>
              <a:t>以完成開發，若是能找到願意合作之專業機構或院方，將</a:t>
            </a:r>
            <a:r>
              <a:rPr lang="en-US" altLang="zh-TW" dirty="0">
                <a:solidFill>
                  <a:schemeClr val="tx1"/>
                </a:solidFill>
              </a:rPr>
              <a:t>APP</a:t>
            </a:r>
            <a:r>
              <a:rPr lang="zh-TW" altLang="en-US" dirty="0">
                <a:solidFill>
                  <a:schemeClr val="tx1"/>
                </a:solidFill>
              </a:rPr>
              <a:t>投入第一線使用的話，便能夠獲得第一線使用者與專業人士雙方的意見，進而針對</a:t>
            </a:r>
            <a:r>
              <a:rPr lang="en-US" altLang="zh-TW" dirty="0">
                <a:solidFill>
                  <a:schemeClr val="tx1"/>
                </a:solidFill>
              </a:rPr>
              <a:t>APP</a:t>
            </a:r>
            <a:r>
              <a:rPr lang="zh-TW" altLang="en-US" dirty="0">
                <a:solidFill>
                  <a:schemeClr val="tx1"/>
                </a:solidFill>
              </a:rPr>
              <a:t>的內容，</a:t>
            </a:r>
            <a:r>
              <a:rPr lang="en-US" altLang="zh-TW" dirty="0">
                <a:solidFill>
                  <a:schemeClr val="tx1"/>
                </a:solidFill>
              </a:rPr>
              <a:t>UI</a:t>
            </a:r>
            <a:r>
              <a:rPr lang="zh-TW" altLang="en-US" dirty="0">
                <a:solidFill>
                  <a:schemeClr val="tx1"/>
                </a:solidFill>
              </a:rPr>
              <a:t>與操作性等方面進行改良。</a:t>
            </a: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未來的發展目標</a:t>
            </a:r>
            <a:r>
              <a:rPr lang="en-US" altLang="zh-TW" dirty="0">
                <a:solidFill>
                  <a:schemeClr val="tx1"/>
                </a:solidFill>
              </a:rPr>
              <a:t>:</a:t>
            </a:r>
            <a:r>
              <a:rPr lang="zh-TW" altLang="en-US" dirty="0">
                <a:solidFill>
                  <a:schemeClr val="tx1"/>
                </a:solidFill>
              </a:rPr>
              <a:t>透過</a:t>
            </a:r>
            <a:r>
              <a:rPr lang="en-US" altLang="zh-TW" dirty="0">
                <a:solidFill>
                  <a:schemeClr val="tx1"/>
                </a:solidFill>
              </a:rPr>
              <a:t>APK</a:t>
            </a:r>
            <a:r>
              <a:rPr lang="zh-TW" altLang="en-US" dirty="0">
                <a:solidFill>
                  <a:schemeClr val="tx1"/>
                </a:solidFill>
              </a:rPr>
              <a:t>或其他方式發布</a:t>
            </a:r>
            <a:r>
              <a:rPr lang="en-US" altLang="zh-TW" dirty="0">
                <a:solidFill>
                  <a:schemeClr val="tx1"/>
                </a:solidFill>
              </a:rPr>
              <a:t>APP</a:t>
            </a:r>
            <a:r>
              <a:rPr lang="zh-TW" altLang="en-US" dirty="0">
                <a:solidFill>
                  <a:schemeClr val="tx1"/>
                </a:solidFill>
              </a:rPr>
              <a:t>，讓使用者們能在自家進行簡易智能測試，提高智能測試的認知度，以及讓人們在自家便能以此</a:t>
            </a:r>
            <a:r>
              <a:rPr lang="en-US" altLang="zh-TW" dirty="0">
                <a:solidFill>
                  <a:schemeClr val="tx1"/>
                </a:solidFill>
              </a:rPr>
              <a:t>APP</a:t>
            </a:r>
            <a:r>
              <a:rPr lang="zh-TW" altLang="en-US" dirty="0">
                <a:solidFill>
                  <a:schemeClr val="tx1"/>
                </a:solidFill>
              </a:rPr>
              <a:t>關懷自身或家人的心理健康狀況。盡早發現病徵以進行應對。</a:t>
            </a:r>
            <a:endParaRPr lang="en-US" altLang="zh-TW" dirty="0">
              <a:solidFill>
                <a:schemeClr val="tx1"/>
              </a:solidFill>
            </a:endParaRPr>
          </a:p>
        </p:txBody>
      </p:sp>
      <p:pic>
        <p:nvPicPr>
          <p:cNvPr id="2" name="音訊 1">
            <a:hlinkClick r:id="" action="ppaction://media"/>
            <a:extLst>
              <a:ext uri="{FF2B5EF4-FFF2-40B4-BE49-F238E27FC236}">
                <a16:creationId xmlns="" xmlns:a16="http://schemas.microsoft.com/office/drawing/2014/main" id="{A5015F00-ED28-44EA-A5E1-01784B7B048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809332712"/>
      </p:ext>
    </p:extLst>
  </p:cSld>
  <p:clrMapOvr>
    <a:masterClrMapping/>
  </p:clrMapOvr>
  <mc:AlternateContent xmlns:mc="http://schemas.openxmlformats.org/markup-compatibility/2006" xmlns:p14="http://schemas.microsoft.com/office/powerpoint/2010/main">
    <mc:Choice Requires="p14">
      <p:transition spd="slow" p14:dur="2000" advTm="43361"/>
    </mc:Choice>
    <mc:Fallback xmlns="">
      <p:transition spd="slow" advTm="43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400" b="1" dirty="0"/>
              <a:t>結果與討論</a:t>
            </a:r>
            <a:r>
              <a:rPr lang="en-US" altLang="zh-TW" sz="3400" b="1" dirty="0"/>
              <a:t>—</a:t>
            </a:r>
            <a:r>
              <a:rPr lang="zh-TW" altLang="en-US" sz="3400" b="1" dirty="0"/>
              <a:t>可優化之預測</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464135"/>
          </a:xfrm>
        </p:spPr>
        <p:txBody>
          <a:bodyPr>
            <a:normAutofit/>
          </a:bodyPr>
          <a:lstStyle/>
          <a:p>
            <a:pPr>
              <a:buFont typeface="Wingdings" panose="05000000000000000000" pitchFamily="2" charset="2"/>
              <a:buChar char="l"/>
            </a:pPr>
            <a:r>
              <a:rPr lang="zh-TW" altLang="en-US" dirty="0">
                <a:solidFill>
                  <a:schemeClr val="tx1"/>
                </a:solidFill>
              </a:rPr>
              <a:t>與專業人士進行商量與探討，研究該如何在不失題目原意而又能簡化使用者操作的情況下進行題目的呈現。</a:t>
            </a: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針對原本要求使用者口述句子或單詞的題目進行研究，判斷是當前</a:t>
            </a:r>
            <a:r>
              <a:rPr lang="en-US" altLang="zh-TW" dirty="0">
                <a:solidFill>
                  <a:schemeClr val="tx1"/>
                </a:solidFill>
              </a:rPr>
              <a:t>APP</a:t>
            </a:r>
            <a:r>
              <a:rPr lang="zh-TW" altLang="en-US" dirty="0">
                <a:solidFill>
                  <a:schemeClr val="tx1"/>
                </a:solidFill>
              </a:rPr>
              <a:t>所採取的「選項回答式」較為有效，或是引進語音辨識與自然語言處理等</a:t>
            </a:r>
            <a:r>
              <a:rPr lang="en-US" altLang="zh-TW" dirty="0">
                <a:solidFill>
                  <a:schemeClr val="tx1"/>
                </a:solidFill>
              </a:rPr>
              <a:t>AI</a:t>
            </a:r>
            <a:r>
              <a:rPr lang="zh-TW" altLang="en-US" dirty="0">
                <a:solidFill>
                  <a:schemeClr val="tx1"/>
                </a:solidFill>
              </a:rPr>
              <a:t>相關技術，其帶來的效益較大。</a:t>
            </a: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增加</a:t>
            </a:r>
            <a:r>
              <a:rPr lang="en-US" altLang="zh-TW" dirty="0">
                <a:solidFill>
                  <a:schemeClr val="tx1"/>
                </a:solidFill>
              </a:rPr>
              <a:t>iOS</a:t>
            </a:r>
            <a:r>
              <a:rPr lang="zh-TW" altLang="en-US" dirty="0">
                <a:solidFill>
                  <a:schemeClr val="tx1"/>
                </a:solidFill>
              </a:rPr>
              <a:t>版本之開發，以讓更多使用者能夠受益。</a:t>
            </a:r>
            <a:endParaRPr lang="en-US" altLang="zh-TW" dirty="0">
              <a:solidFill>
                <a:schemeClr val="tx1"/>
              </a:solidFill>
            </a:endParaRPr>
          </a:p>
        </p:txBody>
      </p:sp>
      <p:pic>
        <p:nvPicPr>
          <p:cNvPr id="2" name="音訊 1">
            <a:hlinkClick r:id="" action="ppaction://media"/>
            <a:extLst>
              <a:ext uri="{FF2B5EF4-FFF2-40B4-BE49-F238E27FC236}">
                <a16:creationId xmlns="" xmlns:a16="http://schemas.microsoft.com/office/drawing/2014/main" id="{E889EF00-69A8-4DF1-AEEC-0776F6717B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786182434"/>
      </p:ext>
    </p:extLst>
  </p:cSld>
  <p:clrMapOvr>
    <a:masterClrMapping/>
  </p:clrMapOvr>
  <mc:AlternateContent xmlns:mc="http://schemas.openxmlformats.org/markup-compatibility/2006" xmlns:p14="http://schemas.microsoft.com/office/powerpoint/2010/main">
    <mc:Choice Requires="p14">
      <p:transition spd="slow" p14:dur="2000" advTm="38186"/>
    </mc:Choice>
    <mc:Fallback xmlns="">
      <p:transition spd="slow" advTm="38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400" b="1" dirty="0"/>
              <a:t>實際操作影片</a:t>
            </a:r>
          </a:p>
        </p:txBody>
      </p:sp>
      <p:pic>
        <p:nvPicPr>
          <p:cNvPr id="14" name="音訊 13">
            <a:hlinkClick r:id="" action="ppaction://media"/>
            <a:extLst>
              <a:ext uri="{FF2B5EF4-FFF2-40B4-BE49-F238E27FC236}">
                <a16:creationId xmlns="" xmlns:a16="http://schemas.microsoft.com/office/drawing/2014/main" id="{30F61BF6-8879-48F2-87B0-B3CE87D5D74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pic>
        <p:nvPicPr>
          <p:cNvPr id="5" name="demo_mmseApp">
            <a:hlinkClick r:id="" action="ppaction://media"/>
          </p:cNvPr>
          <p:cNvPicPr>
            <a:picLocks noGrp="1" noChangeAspect="1"/>
          </p:cNvPicPr>
          <p:nvPr>
            <p:ph idx="1"/>
            <a:videoFile r:link="rId4"/>
            <p:extLst>
              <p:ext uri="{DAA4B4D4-6D71-4841-9C94-3DE7FCFB9230}">
                <p14:media xmlns:p14="http://schemas.microsoft.com/office/powerpoint/2010/main" r:embed="rId3"/>
              </p:ext>
            </p:extLst>
          </p:nvPr>
        </p:nvPicPr>
        <p:blipFill>
          <a:blip r:embed="rId8"/>
          <a:stretch>
            <a:fillRect/>
          </a:stretch>
        </p:blipFill>
        <p:spPr>
          <a:xfrm>
            <a:off x="5013642" y="265588"/>
            <a:ext cx="2793048" cy="6207065"/>
          </a:xfrm>
        </p:spPr>
      </p:pic>
    </p:spTree>
    <p:extLst>
      <p:ext uri="{BB962C8B-B14F-4D97-AF65-F5344CB8AC3E}">
        <p14:creationId xmlns:p14="http://schemas.microsoft.com/office/powerpoint/2010/main" val="2250868802"/>
      </p:ext>
    </p:extLst>
  </p:cSld>
  <p:clrMapOvr>
    <a:masterClrMapping/>
  </p:clrMapOvr>
  <mc:AlternateContent xmlns:mc="http://schemas.openxmlformats.org/markup-compatibility/2006" xmlns:p14="http://schemas.microsoft.com/office/powerpoint/2010/main">
    <mc:Choice Requires="p14">
      <p:transition spd="slow" p14:dur="2000" advTm="8926"/>
    </mc:Choice>
    <mc:Fallback xmlns="">
      <p:transition spd="slow" advTm="8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5000"/>
                                  </p:stCondLst>
                                  <p:childTnLst>
                                    <p:cmd type="call" cmd="playFrom(0.0)">
                                      <p:cBhvr>
                                        <p:cTn id="10" dur="20642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4"/>
                </p:tgtEl>
              </p:cMediaNode>
            </p:audio>
            <p:video>
              <p:cMediaNode vol="80000">
                <p:cTn id="12" fill="hold" display="0">
                  <p:stCondLst>
                    <p:cond delay="indefinite"/>
                  </p:stCondLst>
                </p:cTn>
                <p:tgtEl>
                  <p:spTgt spid="5"/>
                </p:tgtEl>
              </p:cMediaNode>
            </p:video>
          </p:childTnLst>
        </p:cTn>
      </p:par>
    </p:tnLst>
  </p:timing>
  <p:extLst mod="1">
    <p:ext uri="{E180D4A7-C9FB-4DFB-919C-405C955672EB}">
      <p14:showEvtLst xmlns:p14="http://schemas.microsoft.com/office/powerpoint/2010/main">
        <p14:playEvt time="409" objId="2"/>
        <p14:triggerEvt type="onClick" time="409" objId="2"/>
        <p14:stopEvt time="8926" objId="2"/>
      </p14:showEvt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600" b="1" dirty="0"/>
              <a:t>開發日程一覽</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078201"/>
          </a:xfrm>
        </p:spPr>
        <p:txBody>
          <a:bodyPr>
            <a:normAutofit lnSpcReduction="10000"/>
          </a:bodyPr>
          <a:lstStyle/>
          <a:p>
            <a:pPr>
              <a:buFont typeface="Wingdings" panose="05000000000000000000" pitchFamily="2" charset="2"/>
              <a:buChar char="l"/>
            </a:pPr>
            <a:r>
              <a:rPr lang="en-US" altLang="zh-TW" dirty="0">
                <a:solidFill>
                  <a:schemeClr val="tx1"/>
                </a:solidFill>
              </a:rPr>
              <a:t>4/20 </a:t>
            </a:r>
            <a:r>
              <a:rPr lang="zh-TW" altLang="en-US" dirty="0">
                <a:solidFill>
                  <a:schemeClr val="tx1"/>
                </a:solidFill>
              </a:rPr>
              <a:t>交流所查詢的資料，討論並決定題目。</a:t>
            </a:r>
            <a:endParaRPr lang="en-US" altLang="zh-TW" dirty="0">
              <a:solidFill>
                <a:schemeClr val="tx1"/>
              </a:solidFill>
            </a:endParaRPr>
          </a:p>
          <a:p>
            <a:pPr>
              <a:buFont typeface="Wingdings" panose="05000000000000000000" pitchFamily="2" charset="2"/>
              <a:buChar char="l"/>
            </a:pPr>
            <a:r>
              <a:rPr lang="en-US" altLang="zh-TW" dirty="0">
                <a:solidFill>
                  <a:schemeClr val="tx1"/>
                </a:solidFill>
              </a:rPr>
              <a:t>4/24 </a:t>
            </a:r>
            <a:r>
              <a:rPr lang="zh-TW" altLang="en-US" dirty="0">
                <a:solidFill>
                  <a:schemeClr val="tx1"/>
                </a:solidFill>
              </a:rPr>
              <a:t>討論如何分類</a:t>
            </a:r>
            <a:r>
              <a:rPr lang="en-US" altLang="zh-TW" dirty="0">
                <a:solidFill>
                  <a:schemeClr val="tx1"/>
                </a:solidFill>
              </a:rPr>
              <a:t>MMSE</a:t>
            </a:r>
            <a:r>
              <a:rPr lang="zh-TW" altLang="en-US" dirty="0">
                <a:solidFill>
                  <a:schemeClr val="tx1"/>
                </a:solidFill>
              </a:rPr>
              <a:t>的問題，以及討論各問題的實裝方式。</a:t>
            </a:r>
            <a:r>
              <a:rPr lang="en-US" altLang="zh-TW" dirty="0">
                <a:solidFill>
                  <a:schemeClr val="tx1"/>
                </a:solidFill>
              </a:rPr>
              <a:t>APP</a:t>
            </a:r>
            <a:r>
              <a:rPr lang="zh-TW" altLang="en-US" dirty="0">
                <a:solidFill>
                  <a:schemeClr val="tx1"/>
                </a:solidFill>
              </a:rPr>
              <a:t>開始開發。</a:t>
            </a:r>
            <a:endParaRPr lang="en-US" altLang="zh-TW" dirty="0">
              <a:solidFill>
                <a:schemeClr val="tx1"/>
              </a:solidFill>
            </a:endParaRPr>
          </a:p>
          <a:p>
            <a:pPr>
              <a:buFont typeface="Wingdings" panose="05000000000000000000" pitchFamily="2" charset="2"/>
              <a:buChar char="l"/>
            </a:pPr>
            <a:r>
              <a:rPr lang="en-US" altLang="zh-TW" dirty="0">
                <a:solidFill>
                  <a:schemeClr val="tx1"/>
                </a:solidFill>
              </a:rPr>
              <a:t>5/12</a:t>
            </a:r>
            <a:r>
              <a:rPr lang="zh-TW" altLang="en-US" dirty="0">
                <a:solidFill>
                  <a:schemeClr val="tx1"/>
                </a:solidFill>
              </a:rPr>
              <a:t> 進度確認，討論期末報告樣板與內容等。</a:t>
            </a:r>
            <a:endParaRPr lang="en-US" altLang="zh-TW" dirty="0">
              <a:solidFill>
                <a:schemeClr val="tx1"/>
              </a:solidFill>
            </a:endParaRPr>
          </a:p>
          <a:p>
            <a:pPr>
              <a:buFont typeface="Wingdings" panose="05000000000000000000" pitchFamily="2" charset="2"/>
              <a:buChar char="l"/>
            </a:pPr>
            <a:r>
              <a:rPr lang="en-US" altLang="zh-TW" dirty="0">
                <a:solidFill>
                  <a:schemeClr val="tx1"/>
                </a:solidFill>
              </a:rPr>
              <a:t>5/23</a:t>
            </a:r>
            <a:r>
              <a:rPr lang="zh-TW" altLang="en-US" dirty="0">
                <a:solidFill>
                  <a:schemeClr val="tx1"/>
                </a:solidFill>
              </a:rPr>
              <a:t> 發現一個較難實裝的問題，組員進行討論，決定先行蒐集相關資料並尋找解法。</a:t>
            </a:r>
            <a:endParaRPr lang="en-US" altLang="zh-TW" dirty="0">
              <a:solidFill>
                <a:schemeClr val="tx1"/>
              </a:solidFill>
            </a:endParaRPr>
          </a:p>
          <a:p>
            <a:pPr>
              <a:buFont typeface="Wingdings" panose="05000000000000000000" pitchFamily="2" charset="2"/>
              <a:buChar char="l"/>
            </a:pPr>
            <a:r>
              <a:rPr lang="en-US" altLang="zh-TW" dirty="0">
                <a:solidFill>
                  <a:schemeClr val="tx1"/>
                </a:solidFill>
              </a:rPr>
              <a:t>5/26 </a:t>
            </a:r>
            <a:r>
              <a:rPr lang="zh-TW" altLang="en-US" dirty="0">
                <a:solidFill>
                  <a:schemeClr val="tx1"/>
                </a:solidFill>
              </a:rPr>
              <a:t>成功實裝該問題，完成</a:t>
            </a:r>
            <a:r>
              <a:rPr lang="en-US" altLang="zh-TW" dirty="0">
                <a:solidFill>
                  <a:schemeClr val="tx1"/>
                </a:solidFill>
              </a:rPr>
              <a:t>APP</a:t>
            </a:r>
            <a:r>
              <a:rPr lang="zh-TW" altLang="en-US" dirty="0">
                <a:solidFill>
                  <a:schemeClr val="tx1"/>
                </a:solidFill>
              </a:rPr>
              <a:t>初版開發。</a:t>
            </a:r>
            <a:endParaRPr lang="en-US" altLang="zh-TW" dirty="0">
              <a:solidFill>
                <a:schemeClr val="tx1"/>
              </a:solidFill>
            </a:endParaRPr>
          </a:p>
          <a:p>
            <a:pPr>
              <a:buFont typeface="Wingdings" panose="05000000000000000000" pitchFamily="2" charset="2"/>
              <a:buChar char="l"/>
            </a:pPr>
            <a:r>
              <a:rPr lang="en-US" altLang="zh-TW" dirty="0">
                <a:solidFill>
                  <a:schemeClr val="tx1"/>
                </a:solidFill>
              </a:rPr>
              <a:t>5/27 </a:t>
            </a:r>
            <a:r>
              <a:rPr lang="zh-TW" altLang="en-US" dirty="0">
                <a:solidFill>
                  <a:schemeClr val="tx1"/>
                </a:solidFill>
              </a:rPr>
              <a:t>由成員們中使用</a:t>
            </a:r>
            <a:r>
              <a:rPr lang="en-US" altLang="zh-TW" dirty="0">
                <a:solidFill>
                  <a:schemeClr val="tx1"/>
                </a:solidFill>
              </a:rPr>
              <a:t>Android</a:t>
            </a:r>
            <a:r>
              <a:rPr lang="zh-TW" altLang="en-US" dirty="0">
                <a:solidFill>
                  <a:schemeClr val="tx1"/>
                </a:solidFill>
              </a:rPr>
              <a:t>手機的人進行</a:t>
            </a:r>
            <a:r>
              <a:rPr lang="en-US" altLang="zh-TW" dirty="0">
                <a:solidFill>
                  <a:schemeClr val="tx1"/>
                </a:solidFill>
              </a:rPr>
              <a:t>APP</a:t>
            </a:r>
            <a:r>
              <a:rPr lang="zh-TW" altLang="en-US" dirty="0">
                <a:solidFill>
                  <a:schemeClr val="tx1"/>
                </a:solidFill>
              </a:rPr>
              <a:t>操作測試。</a:t>
            </a:r>
            <a:endParaRPr lang="en-US" altLang="zh-TW" dirty="0">
              <a:solidFill>
                <a:schemeClr val="tx1"/>
              </a:solidFill>
            </a:endParaRPr>
          </a:p>
          <a:p>
            <a:pPr>
              <a:buFont typeface="Wingdings" panose="05000000000000000000" pitchFamily="2" charset="2"/>
              <a:buChar char="l"/>
            </a:pPr>
            <a:r>
              <a:rPr lang="en-US" altLang="zh-TW" dirty="0">
                <a:solidFill>
                  <a:schemeClr val="tx1"/>
                </a:solidFill>
              </a:rPr>
              <a:t>5/28 </a:t>
            </a:r>
            <a:r>
              <a:rPr lang="zh-TW" altLang="en-US" dirty="0">
                <a:solidFill>
                  <a:schemeClr val="tx1"/>
                </a:solidFill>
              </a:rPr>
              <a:t>根據測試結果，進行部分程式的修正與改良。</a:t>
            </a:r>
            <a:endParaRPr lang="en-US" altLang="zh-TW" dirty="0">
              <a:solidFill>
                <a:schemeClr val="tx1"/>
              </a:solidFill>
            </a:endParaRPr>
          </a:p>
          <a:p>
            <a:pPr>
              <a:buFont typeface="Wingdings" panose="05000000000000000000" pitchFamily="2" charset="2"/>
              <a:buChar char="l"/>
            </a:pPr>
            <a:r>
              <a:rPr lang="en-US" altLang="zh-TW" dirty="0">
                <a:solidFill>
                  <a:schemeClr val="tx1"/>
                </a:solidFill>
              </a:rPr>
              <a:t>6/17 </a:t>
            </a:r>
            <a:r>
              <a:rPr lang="zh-TW" altLang="en-US" dirty="0">
                <a:solidFill>
                  <a:schemeClr val="tx1"/>
                </a:solidFill>
              </a:rPr>
              <a:t>完成報告</a:t>
            </a:r>
            <a:r>
              <a:rPr lang="en-US" altLang="zh-TW" dirty="0">
                <a:solidFill>
                  <a:schemeClr val="tx1"/>
                </a:solidFill>
              </a:rPr>
              <a:t>PPT </a:t>
            </a:r>
            <a:r>
              <a:rPr lang="zh-TW" altLang="en-US" dirty="0">
                <a:solidFill>
                  <a:schemeClr val="tx1"/>
                </a:solidFill>
              </a:rPr>
              <a:t>。</a:t>
            </a:r>
            <a:endParaRPr lang="en-US" altLang="zh-TW" dirty="0">
              <a:solidFill>
                <a:schemeClr val="tx1"/>
              </a:solidFill>
            </a:endParaRPr>
          </a:p>
          <a:p>
            <a:pPr>
              <a:buFont typeface="Wingdings" panose="05000000000000000000" pitchFamily="2" charset="2"/>
              <a:buChar char="l"/>
            </a:pPr>
            <a:r>
              <a:rPr lang="en-US" altLang="zh-TW" dirty="0">
                <a:solidFill>
                  <a:schemeClr val="tx1"/>
                </a:solidFill>
              </a:rPr>
              <a:t>6/21 </a:t>
            </a:r>
            <a:r>
              <a:rPr lang="zh-TW" altLang="en-US" dirty="0">
                <a:solidFill>
                  <a:schemeClr val="tx1"/>
                </a:solidFill>
              </a:rPr>
              <a:t>完成報告錄音，交稿。</a:t>
            </a: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endParaRPr lang="en-US" altLang="zh-TW" dirty="0">
              <a:solidFill>
                <a:schemeClr val="tx1"/>
              </a:solidFill>
            </a:endParaRPr>
          </a:p>
        </p:txBody>
      </p:sp>
      <p:pic>
        <p:nvPicPr>
          <p:cNvPr id="10" name="音訊 9">
            <a:hlinkClick r:id="" action="ppaction://media"/>
            <a:extLst>
              <a:ext uri="{FF2B5EF4-FFF2-40B4-BE49-F238E27FC236}">
                <a16:creationId xmlns="" xmlns:a16="http://schemas.microsoft.com/office/drawing/2014/main" id="{791F8A8C-181D-4E72-8D0C-B1B02A67A61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032921613"/>
      </p:ext>
    </p:extLst>
  </p:cSld>
  <p:clrMapOvr>
    <a:masterClrMapping/>
  </p:clrMapOvr>
  <mc:AlternateContent xmlns:mc="http://schemas.openxmlformats.org/markup-compatibility/2006" xmlns:p14="http://schemas.microsoft.com/office/powerpoint/2010/main">
    <mc:Choice Requires="p14">
      <p:transition spd="slow" p14:dur="2000" advTm="33477"/>
    </mc:Choice>
    <mc:Fallback xmlns="">
      <p:transition spd="slow" advTm="33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lstStyle/>
          <a:p>
            <a:pPr rtl="0"/>
            <a:r>
              <a:rPr lang="zh-TW" altLang="en-US" b="1" dirty="0"/>
              <a:t>何謂</a:t>
            </a:r>
            <a:r>
              <a:rPr lang="en-US" altLang="zh-TW" b="1" dirty="0"/>
              <a:t>MMSE</a:t>
            </a:r>
            <a:endParaRPr lang="zh-TW" altLang="en-US" b="1" dirty="0"/>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2108201"/>
            <a:ext cx="10986053" cy="3760891"/>
          </a:xfrm>
        </p:spPr>
        <p:txBody>
          <a:bodyPr>
            <a:normAutofit/>
          </a:bodyPr>
          <a:lstStyle/>
          <a:p>
            <a:pPr>
              <a:buFont typeface="Wingdings" panose="05000000000000000000" pitchFamily="2" charset="2"/>
              <a:buChar char="l"/>
            </a:pPr>
            <a:r>
              <a:rPr lang="zh-TW" altLang="en-US" dirty="0">
                <a:solidFill>
                  <a:schemeClr val="tx1"/>
                </a:solidFill>
              </a:rPr>
              <a:t> 簡短智能測驗（英文簡稱</a:t>
            </a:r>
            <a:r>
              <a:rPr lang="en-US" altLang="zh-TW" dirty="0">
                <a:solidFill>
                  <a:schemeClr val="tx1"/>
                </a:solidFill>
              </a:rPr>
              <a:t>MMSE</a:t>
            </a:r>
            <a:r>
              <a:rPr lang="zh-TW" altLang="en-US" dirty="0">
                <a:solidFill>
                  <a:schemeClr val="tx1"/>
                </a:solidFill>
              </a:rPr>
              <a:t>）是一份有</a:t>
            </a:r>
            <a:r>
              <a:rPr lang="en-US" altLang="zh-TW" dirty="0">
                <a:solidFill>
                  <a:schemeClr val="tx1"/>
                </a:solidFill>
              </a:rPr>
              <a:t>30</a:t>
            </a:r>
            <a:r>
              <a:rPr lang="zh-TW" altLang="en-US" dirty="0">
                <a:solidFill>
                  <a:schemeClr val="tx1"/>
                </a:solidFill>
              </a:rPr>
              <a:t>條問題的問卷，被廣泛用作評估認知障礙。醫學界常用此來檢查</a:t>
            </a:r>
            <a:r>
              <a:rPr lang="zh-TW" altLang="en-US" b="1" dirty="0">
                <a:solidFill>
                  <a:schemeClr val="accent5"/>
                </a:solidFill>
              </a:rPr>
              <a:t>失智症</a:t>
            </a:r>
            <a:r>
              <a:rPr lang="zh-TW" altLang="en-US" dirty="0">
                <a:solidFill>
                  <a:schemeClr val="tx1"/>
                </a:solidFill>
              </a:rPr>
              <a:t>病人。此問卷也藉著在不同時間點</a:t>
            </a:r>
            <a:r>
              <a:rPr lang="zh-TW" altLang="en-US" b="1" dirty="0">
                <a:solidFill>
                  <a:schemeClr val="accent5"/>
                </a:solidFill>
              </a:rPr>
              <a:t>評估病人的認知障礙程度</a:t>
            </a:r>
            <a:r>
              <a:rPr lang="zh-TW" altLang="en-US" dirty="0">
                <a:solidFill>
                  <a:schemeClr val="tx1"/>
                </a:solidFill>
              </a:rPr>
              <a:t>，從而得出治療的成效</a:t>
            </a:r>
            <a:r>
              <a:rPr lang="en-US" altLang="zh-TW" dirty="0">
                <a:solidFill>
                  <a:schemeClr val="tx1"/>
                </a:solidFill>
              </a:rPr>
              <a:t>[1]</a:t>
            </a:r>
            <a:r>
              <a:rPr lang="zh-TW" altLang="en-US" dirty="0">
                <a:solidFill>
                  <a:schemeClr val="tx1"/>
                </a:solidFill>
              </a:rPr>
              <a:t>。</a:t>
            </a: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任何得分大於或等於</a:t>
            </a:r>
            <a:r>
              <a:rPr lang="en-US" altLang="zh-TW" b="1" dirty="0">
                <a:solidFill>
                  <a:schemeClr val="tx1"/>
                </a:solidFill>
              </a:rPr>
              <a:t>25</a:t>
            </a:r>
            <a:r>
              <a:rPr lang="zh-TW" altLang="en-US" b="1" dirty="0">
                <a:solidFill>
                  <a:schemeClr val="tx1"/>
                </a:solidFill>
              </a:rPr>
              <a:t>分</a:t>
            </a:r>
            <a:r>
              <a:rPr lang="zh-TW" altLang="en-US" dirty="0">
                <a:solidFill>
                  <a:schemeClr val="tx1"/>
                </a:solidFill>
              </a:rPr>
              <a:t>（滿分</a:t>
            </a:r>
            <a:r>
              <a:rPr lang="en-US" altLang="zh-TW" dirty="0">
                <a:solidFill>
                  <a:schemeClr val="tx1"/>
                </a:solidFill>
              </a:rPr>
              <a:t>30</a:t>
            </a:r>
            <a:r>
              <a:rPr lang="zh-TW" altLang="en-US" dirty="0">
                <a:solidFill>
                  <a:schemeClr val="tx1"/>
                </a:solidFill>
              </a:rPr>
              <a:t>）代表智能正常。少過</a:t>
            </a:r>
            <a:r>
              <a:rPr lang="en-US" altLang="zh-TW" dirty="0">
                <a:solidFill>
                  <a:schemeClr val="tx1"/>
                </a:solidFill>
              </a:rPr>
              <a:t>25</a:t>
            </a:r>
            <a:r>
              <a:rPr lang="zh-TW" altLang="en-US" dirty="0">
                <a:solidFill>
                  <a:schemeClr val="tx1"/>
                </a:solidFill>
              </a:rPr>
              <a:t>分，可以表示</a:t>
            </a:r>
            <a:r>
              <a:rPr lang="zh-TW" altLang="en-US" b="1" dirty="0">
                <a:solidFill>
                  <a:schemeClr val="tx1"/>
                </a:solidFill>
              </a:rPr>
              <a:t>嚴重（≤</a:t>
            </a:r>
            <a:r>
              <a:rPr lang="en-US" altLang="zh-TW" b="1" dirty="0">
                <a:solidFill>
                  <a:schemeClr val="tx1"/>
                </a:solidFill>
              </a:rPr>
              <a:t>9</a:t>
            </a:r>
            <a:r>
              <a:rPr lang="zh-TW" altLang="en-US" b="1" dirty="0">
                <a:solidFill>
                  <a:schemeClr val="tx1"/>
                </a:solidFill>
              </a:rPr>
              <a:t>分）</a:t>
            </a:r>
            <a:r>
              <a:rPr lang="zh-TW" altLang="en-US" dirty="0">
                <a:solidFill>
                  <a:schemeClr val="tx1"/>
                </a:solidFill>
              </a:rPr>
              <a:t>、</a:t>
            </a:r>
            <a:r>
              <a:rPr lang="zh-TW" altLang="en-US" b="1" dirty="0">
                <a:solidFill>
                  <a:schemeClr val="tx1"/>
                </a:solidFill>
              </a:rPr>
              <a:t>中度（</a:t>
            </a:r>
            <a:r>
              <a:rPr lang="en-US" altLang="zh-TW" b="1" dirty="0">
                <a:solidFill>
                  <a:schemeClr val="tx1"/>
                </a:solidFill>
              </a:rPr>
              <a:t>10-20</a:t>
            </a:r>
            <a:r>
              <a:rPr lang="zh-TW" altLang="en-US" b="1" dirty="0">
                <a:solidFill>
                  <a:schemeClr val="tx1"/>
                </a:solidFill>
              </a:rPr>
              <a:t>分）</a:t>
            </a:r>
            <a:r>
              <a:rPr lang="zh-TW" altLang="en-US" dirty="0">
                <a:solidFill>
                  <a:schemeClr val="tx1"/>
                </a:solidFill>
              </a:rPr>
              <a:t>或</a:t>
            </a:r>
            <a:r>
              <a:rPr lang="zh-TW" altLang="en-US" b="1" dirty="0">
                <a:solidFill>
                  <a:schemeClr val="tx1"/>
                </a:solidFill>
              </a:rPr>
              <a:t>輕度（</a:t>
            </a:r>
            <a:r>
              <a:rPr lang="en-US" altLang="zh-TW" b="1" dirty="0">
                <a:solidFill>
                  <a:schemeClr val="tx1"/>
                </a:solidFill>
              </a:rPr>
              <a:t>21-24</a:t>
            </a:r>
            <a:r>
              <a:rPr lang="zh-TW" altLang="en-US" b="1" dirty="0">
                <a:solidFill>
                  <a:schemeClr val="tx1"/>
                </a:solidFill>
              </a:rPr>
              <a:t>分）。但有時須根據教育程度和年齡進行修正。</a:t>
            </a:r>
            <a:endParaRPr lang="en-US" altLang="zh-TW" b="1" dirty="0">
              <a:solidFill>
                <a:schemeClr val="tx1"/>
              </a:solidFill>
            </a:endParaRPr>
          </a:p>
        </p:txBody>
      </p:sp>
      <p:pic>
        <p:nvPicPr>
          <p:cNvPr id="7" name="圖片 6">
            <a:extLst>
              <a:ext uri="{FF2B5EF4-FFF2-40B4-BE49-F238E27FC236}">
                <a16:creationId xmlns="" xmlns:a16="http://schemas.microsoft.com/office/drawing/2014/main" id="{442F1D1B-5D8E-4162-A586-090330C8B446}"/>
              </a:ext>
            </a:extLst>
          </p:cNvPr>
          <p:cNvPicPr/>
          <p:nvPr/>
        </p:nvPicPr>
        <p:blipFill>
          <a:blip r:embed="rId5"/>
          <a:stretch>
            <a:fillRect/>
          </a:stretch>
        </p:blipFill>
        <p:spPr>
          <a:xfrm>
            <a:off x="2310771" y="4137204"/>
            <a:ext cx="7570458" cy="2298979"/>
          </a:xfrm>
          <a:prstGeom prst="rect">
            <a:avLst/>
          </a:prstGeom>
        </p:spPr>
      </p:pic>
      <p:pic>
        <p:nvPicPr>
          <p:cNvPr id="9" name="音訊 8">
            <a:hlinkClick r:id="" action="ppaction://media"/>
            <a:extLst>
              <a:ext uri="{FF2B5EF4-FFF2-40B4-BE49-F238E27FC236}">
                <a16:creationId xmlns="" xmlns:a16="http://schemas.microsoft.com/office/drawing/2014/main" id="{40791F65-42EC-49AF-923B-1B008EBF4F5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237448532"/>
      </p:ext>
    </p:extLst>
  </p:cSld>
  <p:clrMapOvr>
    <a:masterClrMapping/>
  </p:clrMapOvr>
  <mc:AlternateContent xmlns:mc="http://schemas.openxmlformats.org/markup-compatibility/2006" xmlns:p14="http://schemas.microsoft.com/office/powerpoint/2010/main">
    <mc:Choice Requires="p14">
      <p:transition spd="slow" p14:dur="2000" advTm="38206"/>
    </mc:Choice>
    <mc:Fallback xmlns="">
      <p:transition spd="slow" advTm="382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600" b="1" dirty="0"/>
              <a:t>組員分工一覽</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078201"/>
          </a:xfrm>
        </p:spPr>
        <p:txBody>
          <a:bodyPr>
            <a:normAutofit/>
          </a:bodyPr>
          <a:lstStyle/>
          <a:p>
            <a:pPr>
              <a:buFont typeface="Wingdings" panose="05000000000000000000" pitchFamily="2" charset="2"/>
              <a:buChar char="l"/>
            </a:pPr>
            <a:r>
              <a:rPr lang="zh-TW" altLang="en-US" dirty="0">
                <a:solidFill>
                  <a:schemeClr val="tx1"/>
                </a:solidFill>
              </a:rPr>
              <a:t>劉松霖</a:t>
            </a:r>
            <a:r>
              <a:rPr lang="en-US" altLang="zh-TW" dirty="0">
                <a:solidFill>
                  <a:schemeClr val="tx1"/>
                </a:solidFill>
              </a:rPr>
              <a:t>:App</a:t>
            </a:r>
            <a:r>
              <a:rPr lang="zh-TW" altLang="en-US" dirty="0">
                <a:solidFill>
                  <a:schemeClr val="tx1"/>
                </a:solidFill>
              </a:rPr>
              <a:t>開發</a:t>
            </a: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陳品修</a:t>
            </a:r>
            <a:r>
              <a:rPr lang="en-US" altLang="zh-TW" dirty="0">
                <a:solidFill>
                  <a:schemeClr val="tx1"/>
                </a:solidFill>
              </a:rPr>
              <a:t>:</a:t>
            </a:r>
            <a:r>
              <a:rPr lang="zh-TW" altLang="en-US" dirty="0">
                <a:solidFill>
                  <a:schemeClr val="tx1"/>
                </a:solidFill>
              </a:rPr>
              <a:t>資料搜索，報告製作</a:t>
            </a: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吳政緯</a:t>
            </a:r>
            <a:r>
              <a:rPr lang="en-US" altLang="zh-TW" dirty="0">
                <a:solidFill>
                  <a:schemeClr val="tx1"/>
                </a:solidFill>
              </a:rPr>
              <a:t>:App</a:t>
            </a:r>
            <a:r>
              <a:rPr lang="zh-TW" altLang="en-US" dirty="0">
                <a:solidFill>
                  <a:schemeClr val="tx1"/>
                </a:solidFill>
              </a:rPr>
              <a:t>測試，報告錄音錄影</a:t>
            </a:r>
            <a:endParaRPr lang="en-US" altLang="zh-TW" dirty="0">
              <a:solidFill>
                <a:schemeClr val="tx1"/>
              </a:solidFill>
            </a:endParaRPr>
          </a:p>
          <a:p>
            <a:pPr>
              <a:buFont typeface="Wingdings" panose="05000000000000000000" pitchFamily="2" charset="2"/>
              <a:buChar char="l"/>
            </a:pPr>
            <a:endParaRPr lang="en-US" altLang="zh-TW" dirty="0">
              <a:solidFill>
                <a:schemeClr val="tx1"/>
              </a:solidFill>
            </a:endParaRPr>
          </a:p>
        </p:txBody>
      </p:sp>
      <p:pic>
        <p:nvPicPr>
          <p:cNvPr id="10" name="音訊 9">
            <a:hlinkClick r:id="" action="ppaction://media"/>
            <a:extLst>
              <a:ext uri="{FF2B5EF4-FFF2-40B4-BE49-F238E27FC236}">
                <a16:creationId xmlns="" xmlns:a16="http://schemas.microsoft.com/office/drawing/2014/main" id="{404BA3C7-5306-4938-B21C-88226D1E45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157812767"/>
      </p:ext>
    </p:extLst>
  </p:cSld>
  <p:clrMapOvr>
    <a:masterClrMapping/>
  </p:clrMapOvr>
  <mc:AlternateContent xmlns:mc="http://schemas.openxmlformats.org/markup-compatibility/2006" xmlns:p14="http://schemas.microsoft.com/office/powerpoint/2010/main">
    <mc:Choice Requires="p14">
      <p:transition spd="slow" p14:dur="2000" advTm="4098"/>
    </mc:Choice>
    <mc:Fallback xmlns="">
      <p:transition spd="slow" advTm="40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600" b="1" dirty="0"/>
              <a:t>參考資料</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2108201"/>
            <a:ext cx="10986053" cy="3760891"/>
          </a:xfrm>
        </p:spPr>
        <p:txBody>
          <a:bodyPr>
            <a:normAutofit/>
          </a:bodyPr>
          <a:lstStyle/>
          <a:p>
            <a:pPr>
              <a:buFont typeface="Wingdings" panose="05000000000000000000" pitchFamily="2" charset="2"/>
              <a:buChar char="l"/>
            </a:pPr>
            <a:r>
              <a:rPr lang="en-US" altLang="zh-TW" dirty="0">
                <a:solidFill>
                  <a:schemeClr val="tx1"/>
                </a:solidFill>
                <a:hlinkClick r:id="rId5"/>
              </a:rPr>
              <a:t>MMSE</a:t>
            </a:r>
            <a:r>
              <a:rPr lang="zh-TW" altLang="en-US" dirty="0">
                <a:solidFill>
                  <a:schemeClr val="tx1"/>
                </a:solidFill>
                <a:hlinkClick r:id="rId5"/>
              </a:rPr>
              <a:t>介紹</a:t>
            </a:r>
            <a:r>
              <a:rPr lang="en-US" altLang="zh-TW" dirty="0">
                <a:solidFill>
                  <a:schemeClr val="tx1"/>
                </a:solidFill>
                <a:hlinkClick r:id="rId5"/>
              </a:rPr>
              <a:t>(Wiki</a:t>
            </a:r>
            <a:r>
              <a:rPr lang="zh-TW" altLang="en-US" dirty="0">
                <a:solidFill>
                  <a:schemeClr val="tx1"/>
                </a:solidFill>
                <a:hlinkClick r:id="rId5"/>
              </a:rPr>
              <a:t>百科</a:t>
            </a:r>
            <a:r>
              <a:rPr lang="en-US" altLang="zh-TW" dirty="0">
                <a:solidFill>
                  <a:schemeClr val="tx1"/>
                </a:solidFill>
                <a:hlinkClick r:id="rId5"/>
              </a:rPr>
              <a:t>)</a:t>
            </a:r>
            <a:r>
              <a:rPr lang="en-US" altLang="zh-TW" dirty="0">
                <a:solidFill>
                  <a:schemeClr val="tx1"/>
                </a:solidFill>
              </a:rPr>
              <a:t> [1]</a:t>
            </a:r>
          </a:p>
          <a:p>
            <a:pPr>
              <a:buFont typeface="Wingdings" panose="05000000000000000000" pitchFamily="2" charset="2"/>
              <a:buChar char="l"/>
            </a:pPr>
            <a:r>
              <a:rPr lang="en-US" altLang="zh-TW" dirty="0">
                <a:solidFill>
                  <a:schemeClr val="tx1"/>
                </a:solidFill>
                <a:hlinkClick r:id="rId6"/>
              </a:rPr>
              <a:t>MMSE </a:t>
            </a:r>
            <a:r>
              <a:rPr lang="zh-TW" altLang="en-US" dirty="0">
                <a:solidFill>
                  <a:schemeClr val="tx1"/>
                </a:solidFill>
                <a:hlinkClick r:id="rId6"/>
              </a:rPr>
              <a:t>台灣臨床失智症學會</a:t>
            </a:r>
            <a:r>
              <a:rPr lang="en-US" altLang="zh-TW" dirty="0">
                <a:solidFill>
                  <a:schemeClr val="tx1"/>
                </a:solidFill>
                <a:hlinkClick r:id="rId6"/>
              </a:rPr>
              <a:t>(TDS) </a:t>
            </a:r>
            <a:r>
              <a:rPr lang="zh-TW" altLang="en-US" dirty="0">
                <a:solidFill>
                  <a:schemeClr val="tx1"/>
                </a:solidFill>
                <a:hlinkClick r:id="rId6"/>
              </a:rPr>
              <a:t>建議版 </a:t>
            </a:r>
            <a:r>
              <a:rPr lang="en-US" altLang="zh-TW" dirty="0">
                <a:solidFill>
                  <a:schemeClr val="tx1"/>
                </a:solidFill>
              </a:rPr>
              <a:t>[2]</a:t>
            </a:r>
          </a:p>
          <a:p>
            <a:pPr>
              <a:buFont typeface="Wingdings" panose="05000000000000000000" pitchFamily="2" charset="2"/>
              <a:buChar char="l"/>
            </a:pPr>
            <a:r>
              <a:rPr lang="en-US" altLang="zh-TW" dirty="0">
                <a:solidFill>
                  <a:schemeClr val="tx1"/>
                </a:solidFill>
                <a:hlinkClick r:id="rId7"/>
              </a:rPr>
              <a:t>MMSE </a:t>
            </a:r>
            <a:r>
              <a:rPr lang="zh-TW" altLang="en-US" dirty="0">
                <a:solidFill>
                  <a:schemeClr val="tx1"/>
                </a:solidFill>
                <a:hlinkClick r:id="rId7"/>
              </a:rPr>
              <a:t>問題內容一覽</a:t>
            </a:r>
            <a:r>
              <a:rPr lang="zh-TW" altLang="en-US" dirty="0">
                <a:solidFill>
                  <a:schemeClr val="tx1"/>
                </a:solidFill>
              </a:rPr>
              <a:t> </a:t>
            </a:r>
            <a:r>
              <a:rPr lang="en-US" altLang="zh-TW" dirty="0">
                <a:solidFill>
                  <a:schemeClr val="tx1"/>
                </a:solidFill>
              </a:rPr>
              <a:t>[3]</a:t>
            </a:r>
          </a:p>
          <a:p>
            <a:pPr>
              <a:buFont typeface="Wingdings" panose="05000000000000000000" pitchFamily="2" charset="2"/>
              <a:buChar char="l"/>
            </a:pPr>
            <a:r>
              <a:rPr lang="zh-TW" altLang="en-US" dirty="0">
                <a:solidFill>
                  <a:schemeClr val="tx1"/>
                </a:solidFill>
                <a:hlinkClick r:id="rId8"/>
              </a:rPr>
              <a:t>簡式智能評估 </a:t>
            </a:r>
            <a:r>
              <a:rPr lang="en-US" altLang="zh-TW" dirty="0">
                <a:solidFill>
                  <a:schemeClr val="tx1"/>
                </a:solidFill>
                <a:hlinkClick r:id="rId8"/>
              </a:rPr>
              <a:t>(MMSE)</a:t>
            </a:r>
            <a:r>
              <a:rPr lang="zh-TW" altLang="en-US" dirty="0">
                <a:solidFill>
                  <a:schemeClr val="tx1"/>
                </a:solidFill>
                <a:hlinkClick r:id="rId8"/>
              </a:rPr>
              <a:t>與臨床失智量表 </a:t>
            </a:r>
            <a:r>
              <a:rPr lang="en-US" altLang="zh-TW" dirty="0">
                <a:solidFill>
                  <a:schemeClr val="tx1"/>
                </a:solidFill>
                <a:hlinkClick r:id="rId8"/>
              </a:rPr>
              <a:t>(CDR) </a:t>
            </a:r>
            <a:r>
              <a:rPr lang="zh-TW" altLang="en-US" dirty="0">
                <a:solidFill>
                  <a:schemeClr val="tx1"/>
                </a:solidFill>
                <a:hlinkClick r:id="rId8"/>
              </a:rPr>
              <a:t>在評估阿茲海默型失智症之比較</a:t>
            </a:r>
            <a:r>
              <a:rPr lang="zh-TW" altLang="en-US" dirty="0">
                <a:solidFill>
                  <a:schemeClr val="tx1"/>
                </a:solidFill>
              </a:rPr>
              <a:t> </a:t>
            </a:r>
            <a:r>
              <a:rPr lang="en-US" altLang="zh-TW" dirty="0">
                <a:solidFill>
                  <a:schemeClr val="tx1"/>
                </a:solidFill>
              </a:rPr>
              <a:t>[4]</a:t>
            </a:r>
          </a:p>
          <a:p>
            <a:pPr>
              <a:buFont typeface="Wingdings" panose="05000000000000000000" pitchFamily="2" charset="2"/>
              <a:buChar char="l"/>
            </a:pPr>
            <a:r>
              <a:rPr lang="zh-TW" altLang="en-US" dirty="0">
                <a:solidFill>
                  <a:schemeClr val="tx1"/>
                </a:solidFill>
                <a:hlinkClick r:id="rId9"/>
              </a:rPr>
              <a:t>各種智能檢查之簡易介紹 </a:t>
            </a:r>
            <a:r>
              <a:rPr lang="en-US" altLang="zh-TW" dirty="0">
                <a:solidFill>
                  <a:schemeClr val="tx1"/>
                </a:solidFill>
              </a:rPr>
              <a:t>[5]</a:t>
            </a:r>
          </a:p>
          <a:p>
            <a:pPr>
              <a:buFont typeface="Wingdings" panose="05000000000000000000" pitchFamily="2" charset="2"/>
              <a:buChar char="l"/>
            </a:pPr>
            <a:r>
              <a:rPr lang="en-US" altLang="zh-TW" dirty="0">
                <a:solidFill>
                  <a:schemeClr val="tx1"/>
                </a:solidFill>
                <a:hlinkClick r:id="rId10"/>
              </a:rPr>
              <a:t>MMSE APP</a:t>
            </a:r>
            <a:r>
              <a:rPr lang="zh-TW" altLang="en-US" dirty="0">
                <a:solidFill>
                  <a:schemeClr val="tx1"/>
                </a:solidFill>
                <a:hlinkClick r:id="rId10"/>
              </a:rPr>
              <a:t>的可靠性與有效性之探討</a:t>
            </a:r>
            <a:r>
              <a:rPr lang="en-US" altLang="zh-TW" dirty="0">
                <a:solidFill>
                  <a:schemeClr val="tx1"/>
                </a:solidFill>
              </a:rPr>
              <a:t>(</a:t>
            </a:r>
            <a:r>
              <a:rPr lang="zh-TW" altLang="en-US" dirty="0">
                <a:solidFill>
                  <a:schemeClr val="tx1"/>
                </a:solidFill>
              </a:rPr>
              <a:t>日文論文</a:t>
            </a:r>
            <a:r>
              <a:rPr lang="en-US" altLang="zh-TW" dirty="0">
                <a:solidFill>
                  <a:schemeClr val="tx1"/>
                </a:solidFill>
              </a:rPr>
              <a:t>)</a:t>
            </a:r>
            <a:r>
              <a:rPr lang="zh-TW" altLang="en-US" dirty="0">
                <a:solidFill>
                  <a:schemeClr val="tx1"/>
                </a:solidFill>
              </a:rPr>
              <a:t> </a:t>
            </a:r>
            <a:r>
              <a:rPr lang="en-US" altLang="zh-TW" dirty="0">
                <a:solidFill>
                  <a:schemeClr val="tx1"/>
                </a:solidFill>
              </a:rPr>
              <a:t>[6]</a:t>
            </a:r>
          </a:p>
        </p:txBody>
      </p:sp>
      <p:pic>
        <p:nvPicPr>
          <p:cNvPr id="6" name="音訊 5">
            <a:hlinkClick r:id="" action="ppaction://media"/>
            <a:extLst>
              <a:ext uri="{FF2B5EF4-FFF2-40B4-BE49-F238E27FC236}">
                <a16:creationId xmlns="" xmlns:a16="http://schemas.microsoft.com/office/drawing/2014/main" id="{E51E6C95-DC6F-4876-AD4A-937BD4FC0C7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77269423"/>
      </p:ext>
    </p:extLst>
  </p:cSld>
  <p:clrMapOvr>
    <a:masterClrMapping/>
  </p:clrMapOvr>
  <mc:AlternateContent xmlns:mc="http://schemas.openxmlformats.org/markup-compatibility/2006" xmlns:p14="http://schemas.microsoft.com/office/powerpoint/2010/main">
    <mc:Choice Requires="p14">
      <p:transition spd="slow" p14:dur="2000" advTm="6317"/>
    </mc:Choice>
    <mc:Fallback xmlns="">
      <p:transition spd="slow" advTm="6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lstStyle/>
          <a:p>
            <a:pPr rtl="0"/>
            <a:r>
              <a:rPr lang="zh-TW" altLang="en-US" b="1" dirty="0"/>
              <a:t>動機與目的</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2108201"/>
            <a:ext cx="10986053" cy="3760891"/>
          </a:xfrm>
        </p:spPr>
        <p:txBody>
          <a:bodyPr>
            <a:normAutofit/>
          </a:bodyPr>
          <a:lstStyle/>
          <a:p>
            <a:pPr>
              <a:buFont typeface="Wingdings" panose="05000000000000000000" pitchFamily="2" charset="2"/>
              <a:buChar char="l"/>
            </a:pPr>
            <a:r>
              <a:rPr lang="zh-TW" altLang="en-US" dirty="0">
                <a:solidFill>
                  <a:schemeClr val="tx1"/>
                </a:solidFill>
              </a:rPr>
              <a:t> </a:t>
            </a:r>
            <a:r>
              <a:rPr lang="en-US" altLang="zh-TW" dirty="0">
                <a:solidFill>
                  <a:schemeClr val="tx1"/>
                </a:solidFill>
              </a:rPr>
              <a:t>MMSE</a:t>
            </a:r>
            <a:r>
              <a:rPr lang="zh-TW" altLang="en-US" dirty="0">
                <a:solidFill>
                  <a:schemeClr val="tx1"/>
                </a:solidFill>
              </a:rPr>
              <a:t>作為一種判斷是否受失智症所影響的心理測驗，在全世界廣泛為人所知。</a:t>
            </a: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由</a:t>
            </a:r>
            <a:r>
              <a:rPr lang="en-US" altLang="zh-TW" dirty="0">
                <a:solidFill>
                  <a:schemeClr val="tx1"/>
                </a:solidFill>
              </a:rPr>
              <a:t>50 </a:t>
            </a:r>
            <a:r>
              <a:rPr lang="zh-TW" altLang="en-US" dirty="0">
                <a:solidFill>
                  <a:schemeClr val="tx1"/>
                </a:solidFill>
              </a:rPr>
              <a:t>位阿茲海默型失智症患者，與 </a:t>
            </a:r>
            <a:r>
              <a:rPr lang="en-US" altLang="zh-TW" dirty="0">
                <a:solidFill>
                  <a:schemeClr val="tx1"/>
                </a:solidFill>
              </a:rPr>
              <a:t>32 </a:t>
            </a:r>
            <a:r>
              <a:rPr lang="zh-TW" altLang="en-US" dirty="0">
                <a:solidFill>
                  <a:schemeClr val="tx1"/>
                </a:solidFill>
              </a:rPr>
              <a:t>位 </a:t>
            </a:r>
            <a:r>
              <a:rPr lang="en-US" altLang="zh-TW" dirty="0">
                <a:solidFill>
                  <a:schemeClr val="tx1"/>
                </a:solidFill>
              </a:rPr>
              <a:t>60 </a:t>
            </a:r>
            <a:r>
              <a:rPr lang="zh-TW" altLang="en-US" dirty="0">
                <a:solidFill>
                  <a:schemeClr val="tx1"/>
                </a:solidFill>
              </a:rPr>
              <a:t>歲以上志願者共同進行研究。讓雙方接受臨床失智量表</a:t>
            </a:r>
            <a:r>
              <a:rPr lang="en-US" altLang="zh-TW" dirty="0">
                <a:solidFill>
                  <a:schemeClr val="tx1"/>
                </a:solidFill>
              </a:rPr>
              <a:t>CDR</a:t>
            </a:r>
            <a:r>
              <a:rPr lang="zh-TW" altLang="en-US" dirty="0">
                <a:solidFill>
                  <a:schemeClr val="tx1"/>
                </a:solidFill>
              </a:rPr>
              <a:t>，並接受 </a:t>
            </a:r>
            <a:r>
              <a:rPr lang="en-US" altLang="zh-TW" dirty="0">
                <a:solidFill>
                  <a:schemeClr val="tx1"/>
                </a:solidFill>
              </a:rPr>
              <a:t>MMSE</a:t>
            </a:r>
            <a:r>
              <a:rPr lang="zh-TW" altLang="en-US" dirty="0">
                <a:solidFill>
                  <a:schemeClr val="tx1"/>
                </a:solidFill>
              </a:rPr>
              <a:t>測試。實驗結果為：採用 </a:t>
            </a:r>
            <a:r>
              <a:rPr lang="en-US" altLang="zh-TW" dirty="0">
                <a:solidFill>
                  <a:schemeClr val="tx1"/>
                </a:solidFill>
              </a:rPr>
              <a:t>MMSE</a:t>
            </a:r>
            <a:r>
              <a:rPr lang="zh-TW" altLang="en-US" dirty="0">
                <a:solidFill>
                  <a:schemeClr val="tx1"/>
                </a:solidFill>
              </a:rPr>
              <a:t>與</a:t>
            </a:r>
            <a:r>
              <a:rPr lang="en-US" altLang="zh-TW" dirty="0">
                <a:solidFill>
                  <a:schemeClr val="tx1"/>
                </a:solidFill>
              </a:rPr>
              <a:t>CDR</a:t>
            </a:r>
            <a:r>
              <a:rPr lang="zh-TW" altLang="en-US" dirty="0">
                <a:solidFill>
                  <a:schemeClr val="tx1"/>
                </a:solidFill>
              </a:rPr>
              <a:t>來篩選失智症，其結果相當一致 </a:t>
            </a:r>
            <a:r>
              <a:rPr lang="en-US" altLang="zh-TW" dirty="0">
                <a:solidFill>
                  <a:schemeClr val="tx1"/>
                </a:solidFill>
              </a:rPr>
              <a:t>(kappa</a:t>
            </a:r>
            <a:r>
              <a:rPr lang="zh-TW" altLang="en-US" dirty="0">
                <a:solidFill>
                  <a:schemeClr val="tx1"/>
                </a:solidFill>
              </a:rPr>
              <a:t>值</a:t>
            </a:r>
            <a:r>
              <a:rPr lang="en-US" altLang="zh-TW" dirty="0">
                <a:solidFill>
                  <a:schemeClr val="tx1"/>
                </a:solidFill>
              </a:rPr>
              <a:t>0.87)</a:t>
            </a:r>
            <a:r>
              <a:rPr lang="zh-TW" altLang="en-US" dirty="0">
                <a:solidFill>
                  <a:schemeClr val="tx1"/>
                </a:solidFill>
              </a:rPr>
              <a:t>，</a:t>
            </a:r>
            <a:r>
              <a:rPr lang="en-US" altLang="zh-TW" dirty="0">
                <a:solidFill>
                  <a:schemeClr val="tx1"/>
                </a:solidFill>
              </a:rPr>
              <a:t>50 </a:t>
            </a:r>
            <a:r>
              <a:rPr lang="zh-TW" altLang="en-US" dirty="0">
                <a:solidFill>
                  <a:schemeClr val="tx1"/>
                </a:solidFill>
              </a:rPr>
              <a:t>位失智症患者 </a:t>
            </a:r>
            <a:r>
              <a:rPr lang="en-US" altLang="zh-TW" dirty="0">
                <a:solidFill>
                  <a:schemeClr val="tx1"/>
                </a:solidFill>
              </a:rPr>
              <a:t>MMSE </a:t>
            </a:r>
            <a:r>
              <a:rPr lang="zh-TW" altLang="en-US" dirty="0">
                <a:solidFill>
                  <a:schemeClr val="tx1"/>
                </a:solidFill>
              </a:rPr>
              <a:t>與 </a:t>
            </a:r>
            <a:r>
              <a:rPr lang="en-US" altLang="zh-TW" dirty="0">
                <a:solidFill>
                  <a:schemeClr val="tx1"/>
                </a:solidFill>
              </a:rPr>
              <a:t>CDR </a:t>
            </a:r>
            <a:r>
              <a:rPr lang="zh-TW" altLang="en-US" dirty="0">
                <a:solidFill>
                  <a:schemeClr val="tx1"/>
                </a:solidFill>
              </a:rPr>
              <a:t>分數相關度達顯著</a:t>
            </a:r>
            <a:r>
              <a:rPr lang="en-US" altLang="zh-TW" dirty="0">
                <a:solidFill>
                  <a:schemeClr val="tx1"/>
                </a:solidFill>
              </a:rPr>
              <a:t>(kappa</a:t>
            </a:r>
            <a:r>
              <a:rPr lang="zh-TW" altLang="en-US" dirty="0">
                <a:solidFill>
                  <a:schemeClr val="tx1"/>
                </a:solidFill>
              </a:rPr>
              <a:t>值</a:t>
            </a:r>
            <a:r>
              <a:rPr lang="en-US" altLang="zh-TW" dirty="0">
                <a:solidFill>
                  <a:schemeClr val="tx1"/>
                </a:solidFill>
              </a:rPr>
              <a:t>0.72)</a:t>
            </a:r>
            <a:r>
              <a:rPr lang="zh-TW" altLang="en-US" dirty="0">
                <a:solidFill>
                  <a:schemeClr val="tx1"/>
                </a:solidFill>
              </a:rPr>
              <a:t>，採用 </a:t>
            </a:r>
            <a:r>
              <a:rPr lang="en-US" altLang="zh-TW" dirty="0">
                <a:solidFill>
                  <a:schemeClr val="tx1"/>
                </a:solidFill>
              </a:rPr>
              <a:t>MMSE </a:t>
            </a:r>
            <a:r>
              <a:rPr lang="zh-TW" altLang="en-US" dirty="0">
                <a:solidFill>
                  <a:schemeClr val="tx1"/>
                </a:solidFill>
              </a:rPr>
              <a:t>與 </a:t>
            </a:r>
            <a:r>
              <a:rPr lang="en-US" altLang="zh-TW" dirty="0">
                <a:solidFill>
                  <a:schemeClr val="tx1"/>
                </a:solidFill>
              </a:rPr>
              <a:t>CDR </a:t>
            </a:r>
            <a:r>
              <a:rPr lang="zh-TW" altLang="en-US" dirty="0">
                <a:solidFill>
                  <a:schemeClr val="tx1"/>
                </a:solidFill>
              </a:rPr>
              <a:t>申請藥物之結果亦頗為接近 </a:t>
            </a:r>
            <a:r>
              <a:rPr lang="en-US" altLang="zh-TW" dirty="0">
                <a:solidFill>
                  <a:schemeClr val="tx1"/>
                </a:solidFill>
              </a:rPr>
              <a:t>(kappa</a:t>
            </a:r>
            <a:r>
              <a:rPr lang="zh-TW" altLang="en-US" dirty="0">
                <a:solidFill>
                  <a:schemeClr val="tx1"/>
                </a:solidFill>
              </a:rPr>
              <a:t>值</a:t>
            </a:r>
            <a:r>
              <a:rPr lang="en-US" altLang="zh-TW" dirty="0">
                <a:solidFill>
                  <a:schemeClr val="tx1"/>
                </a:solidFill>
              </a:rPr>
              <a:t>0.76)</a:t>
            </a:r>
            <a:r>
              <a:rPr lang="zh-TW" altLang="en-US" dirty="0">
                <a:solidFill>
                  <a:schemeClr val="tx1"/>
                </a:solidFill>
              </a:rPr>
              <a:t>。而在分析失智嚴重度與</a:t>
            </a:r>
            <a:r>
              <a:rPr lang="en-US" altLang="zh-TW" dirty="0">
                <a:solidFill>
                  <a:schemeClr val="tx1"/>
                </a:solidFill>
              </a:rPr>
              <a:t>MMSE</a:t>
            </a:r>
            <a:r>
              <a:rPr lang="zh-TW" altLang="en-US" dirty="0">
                <a:solidFill>
                  <a:schemeClr val="tx1"/>
                </a:solidFill>
              </a:rPr>
              <a:t>分數間之關係時，發現失智越嚴重者，其</a:t>
            </a:r>
            <a:r>
              <a:rPr lang="en-US" altLang="zh-TW" dirty="0">
                <a:solidFill>
                  <a:schemeClr val="tx1"/>
                </a:solidFill>
              </a:rPr>
              <a:t>MMSE</a:t>
            </a:r>
            <a:r>
              <a:rPr lang="zh-TW" altLang="en-US" dirty="0">
                <a:solidFill>
                  <a:schemeClr val="tx1"/>
                </a:solidFill>
              </a:rPr>
              <a:t>分數越低</a:t>
            </a:r>
            <a:r>
              <a:rPr lang="en-US" altLang="zh-TW" dirty="0">
                <a:solidFill>
                  <a:schemeClr val="tx1"/>
                </a:solidFill>
              </a:rPr>
              <a:t>[4]</a:t>
            </a:r>
          </a:p>
        </p:txBody>
      </p:sp>
      <p:pic>
        <p:nvPicPr>
          <p:cNvPr id="7" name="音訊 6">
            <a:hlinkClick r:id="" action="ppaction://media"/>
            <a:extLst>
              <a:ext uri="{FF2B5EF4-FFF2-40B4-BE49-F238E27FC236}">
                <a16:creationId xmlns="" xmlns:a16="http://schemas.microsoft.com/office/drawing/2014/main" id="{8DCE65EB-1B61-4CDF-B71E-61C9B7E657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570294627"/>
      </p:ext>
    </p:extLst>
  </p:cSld>
  <p:clrMapOvr>
    <a:masterClrMapping/>
  </p:clrMapOvr>
  <mc:AlternateContent xmlns:mc="http://schemas.openxmlformats.org/markup-compatibility/2006" xmlns:p14="http://schemas.microsoft.com/office/powerpoint/2010/main">
    <mc:Choice Requires="p14">
      <p:transition spd="slow" p14:dur="2000" advTm="67672"/>
    </mc:Choice>
    <mc:Fallback xmlns="">
      <p:transition spd="slow" advTm="67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lstStyle/>
          <a:p>
            <a:pPr rtl="0"/>
            <a:r>
              <a:rPr lang="zh-TW" altLang="en-US" b="1" dirty="0"/>
              <a:t>動機與目的</a:t>
            </a:r>
            <a:r>
              <a:rPr lang="en-US" altLang="zh-TW" b="1" dirty="0"/>
              <a:t>-2</a:t>
            </a:r>
            <a:endParaRPr lang="zh-TW" altLang="en-US" b="1" dirty="0"/>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2108201"/>
            <a:ext cx="10986053" cy="4327982"/>
          </a:xfrm>
        </p:spPr>
        <p:txBody>
          <a:bodyPr>
            <a:normAutofit/>
          </a:bodyPr>
          <a:lstStyle/>
          <a:p>
            <a:pPr>
              <a:buFont typeface="Wingdings" panose="05000000000000000000" pitchFamily="2" charset="2"/>
              <a:buChar char="l"/>
            </a:pPr>
            <a:r>
              <a:rPr lang="zh-TW" altLang="en-US" dirty="0">
                <a:solidFill>
                  <a:schemeClr val="tx1"/>
                </a:solidFill>
              </a:rPr>
              <a:t> </a:t>
            </a:r>
            <a:r>
              <a:rPr lang="en-US" altLang="zh-TW" dirty="0">
                <a:solidFill>
                  <a:schemeClr val="tx1"/>
                </a:solidFill>
              </a:rPr>
              <a:t>MMSE</a:t>
            </a:r>
            <a:r>
              <a:rPr lang="zh-TW" altLang="en-US" dirty="0">
                <a:solidFill>
                  <a:schemeClr val="tx1"/>
                </a:solidFill>
              </a:rPr>
              <a:t>在醫學界廣泛使用於檢測是否受失智症的影響，且其問題內容明確，作答與計分方式容易，即使未受過心理醫療相關訓練，也能在一定程度上進行施測。</a:t>
            </a: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失智症所不受人歡迎的原因有二，一是人們往往不想承認自己受到失智症的影響；第二是，若是被判定為失智症的話，此「汙點」將會一生跟隨著自己。此種「精神壓力」是失智症在病徵之外，給病人帶來的一種負面影響。</a:t>
            </a:r>
            <a:endParaRPr lang="en-US" altLang="zh-TW" dirty="0">
              <a:solidFill>
                <a:schemeClr val="tx1"/>
              </a:solidFill>
            </a:endParaRPr>
          </a:p>
          <a:p>
            <a:pPr marL="0" indent="0">
              <a:buNone/>
            </a:pP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endParaRPr lang="en-US" altLang="zh-TW" dirty="0">
              <a:solidFill>
                <a:schemeClr val="tx1"/>
              </a:solidFill>
            </a:endParaRPr>
          </a:p>
        </p:txBody>
      </p:sp>
      <p:pic>
        <p:nvPicPr>
          <p:cNvPr id="5" name="音訊 4">
            <a:hlinkClick r:id="" action="ppaction://media"/>
            <a:extLst>
              <a:ext uri="{FF2B5EF4-FFF2-40B4-BE49-F238E27FC236}">
                <a16:creationId xmlns="" xmlns:a16="http://schemas.microsoft.com/office/drawing/2014/main" id="{5A738BFF-CC5F-4063-BA9E-8DE511013A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70638220"/>
      </p:ext>
    </p:extLst>
  </p:cSld>
  <p:clrMapOvr>
    <a:masterClrMapping/>
  </p:clrMapOvr>
  <mc:AlternateContent xmlns:mc="http://schemas.openxmlformats.org/markup-compatibility/2006" xmlns:p14="http://schemas.microsoft.com/office/powerpoint/2010/main">
    <mc:Choice Requires="p14">
      <p:transition spd="slow" p14:dur="2000" advTm="98300"/>
    </mc:Choice>
    <mc:Fallback xmlns="">
      <p:transition spd="slow" advTm="98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600" b="1" dirty="0"/>
              <a:t>基礎需求</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078201"/>
          </a:xfrm>
        </p:spPr>
        <p:txBody>
          <a:bodyPr>
            <a:normAutofit/>
          </a:bodyPr>
          <a:lstStyle/>
          <a:p>
            <a:pPr>
              <a:buFont typeface="Wingdings" panose="05000000000000000000" pitchFamily="2" charset="2"/>
              <a:buChar char="l"/>
            </a:pPr>
            <a:r>
              <a:rPr lang="zh-TW" altLang="en-US" dirty="0">
                <a:solidFill>
                  <a:schemeClr val="tx1"/>
                </a:solidFill>
              </a:rPr>
              <a:t>主要的開發目標，便是將這些題目，以可用手機操作的方式再現，並在答對題目時將對應的分數加入得分。問題內容以</a:t>
            </a:r>
            <a:r>
              <a:rPr lang="en-US" altLang="zh-TW" dirty="0">
                <a:solidFill>
                  <a:schemeClr val="tx1"/>
                </a:solidFill>
              </a:rPr>
              <a:t>TDS</a:t>
            </a:r>
            <a:r>
              <a:rPr lang="zh-TW" altLang="en-US" dirty="0">
                <a:solidFill>
                  <a:schemeClr val="tx1"/>
                </a:solidFill>
              </a:rPr>
              <a:t>建議版</a:t>
            </a:r>
            <a:r>
              <a:rPr lang="en-US" altLang="zh-TW" dirty="0">
                <a:solidFill>
                  <a:schemeClr val="tx1"/>
                </a:solidFill>
              </a:rPr>
              <a:t>[2][3]</a:t>
            </a:r>
            <a:r>
              <a:rPr lang="zh-TW" altLang="en-US" dirty="0">
                <a:solidFill>
                  <a:schemeClr val="tx1"/>
                </a:solidFill>
              </a:rPr>
              <a:t>為主。</a:t>
            </a: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而關於施測時間，整體的施測時間在</a:t>
            </a:r>
            <a:r>
              <a:rPr lang="en-US" altLang="zh-TW" dirty="0">
                <a:solidFill>
                  <a:schemeClr val="tx1"/>
                </a:solidFill>
              </a:rPr>
              <a:t>10~15</a:t>
            </a:r>
            <a:r>
              <a:rPr lang="zh-TW" altLang="en-US" dirty="0">
                <a:solidFill>
                  <a:schemeClr val="tx1"/>
                </a:solidFill>
              </a:rPr>
              <a:t>分便可完成，且若是病人在</a:t>
            </a:r>
            <a:r>
              <a:rPr lang="en-US" altLang="zh-TW" dirty="0">
                <a:solidFill>
                  <a:schemeClr val="tx1"/>
                </a:solidFill>
              </a:rPr>
              <a:t>10</a:t>
            </a:r>
            <a:r>
              <a:rPr lang="zh-TW" altLang="en-US" dirty="0">
                <a:solidFill>
                  <a:schemeClr val="tx1"/>
                </a:solidFill>
              </a:rPr>
              <a:t>秒內無任何反應時，醫師便會進到下一個問題</a:t>
            </a:r>
            <a:r>
              <a:rPr lang="en-US" altLang="zh-TW" dirty="0">
                <a:solidFill>
                  <a:schemeClr val="tx1"/>
                </a:solidFill>
              </a:rPr>
              <a:t>[5]</a:t>
            </a:r>
            <a:r>
              <a:rPr lang="zh-TW" altLang="en-US" dirty="0">
                <a:solidFill>
                  <a:schemeClr val="tx1"/>
                </a:solidFill>
              </a:rPr>
              <a:t>，因此答題時間需加上限制。</a:t>
            </a:r>
            <a:endParaRPr lang="en-US" altLang="zh-TW" dirty="0">
              <a:solidFill>
                <a:schemeClr val="tx1"/>
              </a:solidFill>
            </a:endParaRPr>
          </a:p>
        </p:txBody>
      </p:sp>
      <p:pic>
        <p:nvPicPr>
          <p:cNvPr id="5" name="圖片 4">
            <a:extLst>
              <a:ext uri="{FF2B5EF4-FFF2-40B4-BE49-F238E27FC236}">
                <a16:creationId xmlns="" xmlns:a16="http://schemas.microsoft.com/office/drawing/2014/main" id="{64CCF924-EF2D-46F4-8D9A-1166BE53BD91}"/>
              </a:ext>
            </a:extLst>
          </p:cNvPr>
          <p:cNvPicPr/>
          <p:nvPr/>
        </p:nvPicPr>
        <p:blipFill>
          <a:blip r:embed="rId5"/>
          <a:stretch>
            <a:fillRect/>
          </a:stretch>
        </p:blipFill>
        <p:spPr>
          <a:xfrm>
            <a:off x="2040887" y="3931030"/>
            <a:ext cx="7765721" cy="2505153"/>
          </a:xfrm>
          <a:prstGeom prst="rect">
            <a:avLst/>
          </a:prstGeom>
        </p:spPr>
      </p:pic>
      <p:sp>
        <p:nvSpPr>
          <p:cNvPr id="6" name="矩形 5">
            <a:extLst>
              <a:ext uri="{FF2B5EF4-FFF2-40B4-BE49-F238E27FC236}">
                <a16:creationId xmlns="" xmlns:a16="http://schemas.microsoft.com/office/drawing/2014/main" id="{74E97C40-7F4B-4725-8902-2331F24311DC}"/>
              </a:ext>
            </a:extLst>
          </p:cNvPr>
          <p:cNvSpPr/>
          <p:nvPr/>
        </p:nvSpPr>
        <p:spPr>
          <a:xfrm>
            <a:off x="5923746" y="6082748"/>
            <a:ext cx="1855279" cy="2861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TW" altLang="en-US"/>
          </a:p>
        </p:txBody>
      </p:sp>
      <p:pic>
        <p:nvPicPr>
          <p:cNvPr id="8" name="音訊 7">
            <a:hlinkClick r:id="" action="ppaction://media"/>
            <a:extLst>
              <a:ext uri="{FF2B5EF4-FFF2-40B4-BE49-F238E27FC236}">
                <a16:creationId xmlns="" xmlns:a16="http://schemas.microsoft.com/office/drawing/2014/main" id="{33262081-0556-47A0-832E-8A4551087E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75660282"/>
      </p:ext>
    </p:extLst>
  </p:cSld>
  <p:clrMapOvr>
    <a:masterClrMapping/>
  </p:clrMapOvr>
  <mc:AlternateContent xmlns:mc="http://schemas.openxmlformats.org/markup-compatibility/2006" xmlns:p14="http://schemas.microsoft.com/office/powerpoint/2010/main">
    <mc:Choice Requires="p14">
      <p:transition spd="slow" p14:dur="2000" advTm="51170"/>
    </mc:Choice>
    <mc:Fallback xmlns="">
      <p:transition spd="slow" advTm="51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600" b="1" dirty="0"/>
              <a:t>基礎需求</a:t>
            </a:r>
            <a:r>
              <a:rPr lang="en-US" altLang="zh-TW" sz="3600" b="1" dirty="0"/>
              <a:t>-2</a:t>
            </a:r>
            <a:endParaRPr lang="zh-TW" altLang="en-US" sz="3600" b="1" dirty="0"/>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078201"/>
          </a:xfrm>
        </p:spPr>
        <p:txBody>
          <a:bodyPr>
            <a:normAutofit/>
          </a:bodyPr>
          <a:lstStyle/>
          <a:p>
            <a:pPr>
              <a:buFont typeface="Wingdings" panose="05000000000000000000" pitchFamily="2" charset="2"/>
              <a:buChar char="l"/>
            </a:pPr>
            <a:r>
              <a:rPr lang="zh-TW" altLang="en-US" dirty="0">
                <a:solidFill>
                  <a:schemeClr val="tx1"/>
                </a:solidFill>
              </a:rPr>
              <a:t>需考慮到高齡者視力、聽力衰退之影響，進行一定程度的調整或補償措施。</a:t>
            </a: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在</a:t>
            </a:r>
            <a:r>
              <a:rPr lang="en-US" altLang="zh-TW" dirty="0">
                <a:solidFill>
                  <a:schemeClr val="tx1"/>
                </a:solidFill>
              </a:rPr>
              <a:t>UI</a:t>
            </a:r>
            <a:r>
              <a:rPr lang="zh-TW" altLang="en-US" dirty="0">
                <a:solidFill>
                  <a:schemeClr val="tx1"/>
                </a:solidFill>
              </a:rPr>
              <a:t>方面，藉由減少元件的量，確保剩下的必要元件能夠分到最大限度的空間，尤其是題目敘述與作答區須佔有畫面的大部分比例，以讓使用者能方便讀題與作答。</a:t>
            </a:r>
            <a:endParaRPr lang="en-US" altLang="zh-TW" dirty="0">
              <a:solidFill>
                <a:schemeClr val="tx1"/>
              </a:solidFill>
            </a:endParaRPr>
          </a:p>
          <a:p>
            <a:pPr marL="0" indent="0">
              <a:buNone/>
            </a:pP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必須考量到使用者所使用的端末畫面大小可能不同，需避免因為手機畫面大小影響元件的排版與或造成錯位。</a:t>
            </a:r>
            <a:endParaRPr lang="en-US" altLang="zh-TW" dirty="0">
              <a:solidFill>
                <a:schemeClr val="tx1"/>
              </a:solidFill>
            </a:endParaRPr>
          </a:p>
          <a:p>
            <a:pPr>
              <a:buFont typeface="Wingdings" panose="05000000000000000000" pitchFamily="2" charset="2"/>
              <a:buChar char="l"/>
            </a:pPr>
            <a:endParaRPr lang="en-US" altLang="zh-TW" dirty="0">
              <a:solidFill>
                <a:schemeClr val="tx1"/>
              </a:solidFill>
            </a:endParaRPr>
          </a:p>
          <a:p>
            <a:pPr>
              <a:buFont typeface="Wingdings" panose="05000000000000000000" pitchFamily="2" charset="2"/>
              <a:buChar char="l"/>
            </a:pPr>
            <a:endParaRPr lang="en-US" altLang="zh-TW" dirty="0">
              <a:solidFill>
                <a:schemeClr val="tx1"/>
              </a:solidFill>
            </a:endParaRPr>
          </a:p>
          <a:p>
            <a:pPr>
              <a:buFont typeface="Wingdings" panose="05000000000000000000" pitchFamily="2" charset="2"/>
              <a:buChar char="l"/>
            </a:pPr>
            <a:endParaRPr lang="en-US" altLang="zh-TW" dirty="0">
              <a:solidFill>
                <a:schemeClr val="tx1"/>
              </a:solidFill>
            </a:endParaRPr>
          </a:p>
        </p:txBody>
      </p:sp>
      <p:pic>
        <p:nvPicPr>
          <p:cNvPr id="5" name="音訊 4">
            <a:hlinkClick r:id="" action="ppaction://media"/>
            <a:extLst>
              <a:ext uri="{FF2B5EF4-FFF2-40B4-BE49-F238E27FC236}">
                <a16:creationId xmlns="" xmlns:a16="http://schemas.microsoft.com/office/drawing/2014/main" id="{020C2A98-921C-4269-9505-CC373D4676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844904322"/>
      </p:ext>
    </p:extLst>
  </p:cSld>
  <p:clrMapOvr>
    <a:masterClrMapping/>
  </p:clrMapOvr>
  <mc:AlternateContent xmlns:mc="http://schemas.openxmlformats.org/markup-compatibility/2006" xmlns:p14="http://schemas.microsoft.com/office/powerpoint/2010/main">
    <mc:Choice Requires="p14">
      <p:transition spd="slow" p14:dur="2000" advTm="50978"/>
    </mc:Choice>
    <mc:Fallback xmlns="">
      <p:transition spd="slow" advTm="50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400" b="1" dirty="0"/>
              <a:t>材料與方法</a:t>
            </a:r>
            <a:r>
              <a:rPr lang="en-US" altLang="zh-TW" sz="3400" b="1" dirty="0"/>
              <a:t>-</a:t>
            </a:r>
            <a:r>
              <a:rPr lang="zh-TW" altLang="en-US" sz="3400" b="1" dirty="0"/>
              <a:t>程式基礎</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464135"/>
          </a:xfrm>
        </p:spPr>
        <p:txBody>
          <a:bodyPr>
            <a:normAutofit/>
          </a:bodyPr>
          <a:lstStyle/>
          <a:p>
            <a:pPr>
              <a:buFont typeface="Wingdings" panose="05000000000000000000" pitchFamily="2" charset="2"/>
              <a:buChar char="l"/>
            </a:pPr>
            <a:r>
              <a:rPr lang="zh-TW" altLang="en-US" dirty="0">
                <a:solidFill>
                  <a:schemeClr val="tx1"/>
                </a:solidFill>
              </a:rPr>
              <a:t>選用</a:t>
            </a:r>
            <a:r>
              <a:rPr lang="en-US" altLang="zh-TW" dirty="0">
                <a:solidFill>
                  <a:schemeClr val="tx1"/>
                </a:solidFill>
              </a:rPr>
              <a:t>Android</a:t>
            </a:r>
            <a:r>
              <a:rPr lang="zh-TW" altLang="en-US" dirty="0">
                <a:solidFill>
                  <a:schemeClr val="tx1"/>
                </a:solidFill>
              </a:rPr>
              <a:t>版本作為開發基礎，以</a:t>
            </a:r>
            <a:r>
              <a:rPr lang="en-US" altLang="zh-TW" dirty="0">
                <a:solidFill>
                  <a:schemeClr val="tx1"/>
                </a:solidFill>
              </a:rPr>
              <a:t>Android Studio</a:t>
            </a:r>
            <a:r>
              <a:rPr lang="zh-TW" altLang="en-US" dirty="0">
                <a:solidFill>
                  <a:schemeClr val="tx1"/>
                </a:solidFill>
              </a:rPr>
              <a:t>進行開發，使用</a:t>
            </a:r>
            <a:r>
              <a:rPr lang="en-US" altLang="zh-TW" dirty="0">
                <a:solidFill>
                  <a:schemeClr val="tx1"/>
                </a:solidFill>
              </a:rPr>
              <a:t>JAVA</a:t>
            </a:r>
            <a:r>
              <a:rPr lang="zh-TW" altLang="en-US" dirty="0">
                <a:solidFill>
                  <a:schemeClr val="tx1"/>
                </a:solidFill>
              </a:rPr>
              <a:t>語言進行程式撰寫。</a:t>
            </a:r>
            <a:endParaRPr lang="en-US" altLang="zh-TW" dirty="0">
              <a:solidFill>
                <a:schemeClr val="tx1"/>
              </a:solidFill>
            </a:endParaRPr>
          </a:p>
          <a:p>
            <a:pPr marL="749808" lvl="1" indent="-457200">
              <a:buFont typeface="Wingdings" panose="05000000000000000000" pitchFamily="2" charset="2"/>
              <a:buChar char="l"/>
            </a:pPr>
            <a:r>
              <a:rPr lang="zh-TW" altLang="en-US" dirty="0">
                <a:solidFill>
                  <a:schemeClr val="tx1"/>
                </a:solidFill>
              </a:rPr>
              <a:t>選用</a:t>
            </a:r>
            <a:r>
              <a:rPr lang="en-US" altLang="zh-TW" dirty="0">
                <a:solidFill>
                  <a:schemeClr val="tx1"/>
                </a:solidFill>
              </a:rPr>
              <a:t>Android</a:t>
            </a:r>
            <a:r>
              <a:rPr lang="zh-TW" altLang="en-US" dirty="0">
                <a:solidFill>
                  <a:schemeClr val="tx1"/>
                </a:solidFill>
              </a:rPr>
              <a:t>之原因為</a:t>
            </a:r>
            <a:r>
              <a:rPr lang="en-US" altLang="zh-TW" dirty="0">
                <a:solidFill>
                  <a:schemeClr val="tx1"/>
                </a:solidFill>
              </a:rPr>
              <a:t>:</a:t>
            </a:r>
          </a:p>
          <a:p>
            <a:pPr marL="1184148" lvl="4" indent="-342900">
              <a:buFont typeface="+mj-lt"/>
              <a:buAutoNum type="arabicPeriod"/>
            </a:pPr>
            <a:r>
              <a:rPr lang="zh-TW" altLang="en-US" sz="1600" dirty="0">
                <a:solidFill>
                  <a:schemeClr val="tx1"/>
                </a:solidFill>
              </a:rPr>
              <a:t>開發容易，參考開發資料較多。</a:t>
            </a:r>
            <a:endParaRPr lang="en-US" altLang="zh-TW" sz="1600" dirty="0">
              <a:solidFill>
                <a:schemeClr val="tx1"/>
              </a:solidFill>
            </a:endParaRPr>
          </a:p>
          <a:p>
            <a:pPr marL="1184148" lvl="4" indent="-342900">
              <a:buFont typeface="+mj-lt"/>
              <a:buAutoNum type="arabicPeriod"/>
            </a:pPr>
            <a:r>
              <a:rPr lang="en-US" altLang="zh-TW" sz="1600" dirty="0">
                <a:solidFill>
                  <a:schemeClr val="tx1"/>
                </a:solidFill>
              </a:rPr>
              <a:t>APK</a:t>
            </a:r>
            <a:r>
              <a:rPr lang="zh-TW" altLang="en-US" sz="1600" dirty="0">
                <a:solidFill>
                  <a:schemeClr val="tx1"/>
                </a:solidFill>
              </a:rPr>
              <a:t>分發容易，不像</a:t>
            </a:r>
            <a:r>
              <a:rPr lang="en-US" altLang="zh-TW" sz="1600" dirty="0">
                <a:solidFill>
                  <a:schemeClr val="tx1"/>
                </a:solidFill>
              </a:rPr>
              <a:t>iOS</a:t>
            </a:r>
            <a:r>
              <a:rPr lang="zh-TW" altLang="en-US" sz="1600" dirty="0">
                <a:solidFill>
                  <a:schemeClr val="tx1"/>
                </a:solidFill>
              </a:rPr>
              <a:t>的</a:t>
            </a:r>
            <a:r>
              <a:rPr lang="en-US" altLang="zh-TW" sz="1600" dirty="0">
                <a:solidFill>
                  <a:schemeClr val="tx1"/>
                </a:solidFill>
              </a:rPr>
              <a:t>APP</a:t>
            </a:r>
            <a:r>
              <a:rPr lang="zh-TW" altLang="en-US" sz="1600" dirty="0">
                <a:solidFill>
                  <a:schemeClr val="tx1"/>
                </a:solidFill>
              </a:rPr>
              <a:t>必然需要經由</a:t>
            </a:r>
            <a:r>
              <a:rPr lang="en-US" altLang="zh-TW" sz="1600" dirty="0">
                <a:solidFill>
                  <a:schemeClr val="tx1"/>
                </a:solidFill>
              </a:rPr>
              <a:t>APP store</a:t>
            </a:r>
            <a:r>
              <a:rPr lang="zh-TW" altLang="en-US" sz="1600" dirty="0">
                <a:solidFill>
                  <a:schemeClr val="tx1"/>
                </a:solidFill>
              </a:rPr>
              <a:t>才能進行下載與安裝。</a:t>
            </a:r>
            <a:endParaRPr lang="en-US" altLang="zh-TW" sz="1600" dirty="0">
              <a:solidFill>
                <a:schemeClr val="tx1"/>
              </a:solidFill>
            </a:endParaRPr>
          </a:p>
          <a:p>
            <a:pPr marL="1184148" lvl="4" indent="-342900">
              <a:buFont typeface="+mj-lt"/>
              <a:buAutoNum type="arabicPeriod"/>
            </a:pPr>
            <a:r>
              <a:rPr lang="zh-TW" altLang="en-US" sz="1600" dirty="0">
                <a:solidFill>
                  <a:schemeClr val="tx1"/>
                </a:solidFill>
              </a:rPr>
              <a:t>平板與手機以</a:t>
            </a:r>
            <a:r>
              <a:rPr lang="en-US" altLang="zh-TW" sz="1600" dirty="0">
                <a:solidFill>
                  <a:schemeClr val="tx1"/>
                </a:solidFill>
              </a:rPr>
              <a:t>Android</a:t>
            </a:r>
            <a:r>
              <a:rPr lang="zh-TW" altLang="en-US" sz="1600" dirty="0">
                <a:solidFill>
                  <a:schemeClr val="tx1"/>
                </a:solidFill>
              </a:rPr>
              <a:t>系統較為普遍。</a:t>
            </a:r>
            <a:endParaRPr lang="en-US" altLang="zh-TW" sz="1600" dirty="0">
              <a:solidFill>
                <a:schemeClr val="tx1"/>
              </a:solidFill>
            </a:endParaRPr>
          </a:p>
          <a:p>
            <a:pPr>
              <a:buFont typeface="Wingdings" panose="05000000000000000000" pitchFamily="2" charset="2"/>
              <a:buChar char="l"/>
            </a:pPr>
            <a:r>
              <a:rPr lang="zh-TW" altLang="en-US" dirty="0">
                <a:solidFill>
                  <a:schemeClr val="tx1"/>
                </a:solidFill>
              </a:rPr>
              <a:t>各問題基本開發概念</a:t>
            </a:r>
            <a:r>
              <a:rPr lang="en-US" altLang="zh-TW" dirty="0">
                <a:solidFill>
                  <a:schemeClr val="tx1"/>
                </a:solidFill>
              </a:rPr>
              <a:t>:</a:t>
            </a:r>
            <a:br>
              <a:rPr lang="en-US" altLang="zh-TW" dirty="0">
                <a:solidFill>
                  <a:schemeClr val="tx1"/>
                </a:solidFill>
              </a:rPr>
            </a:br>
            <a:r>
              <a:rPr lang="zh-TW" altLang="en-US" dirty="0">
                <a:solidFill>
                  <a:schemeClr val="tx1"/>
                </a:solidFill>
              </a:rPr>
              <a:t>首先繼承一個主類別，接著再根據當前問題的不同特色，</a:t>
            </a:r>
            <a:r>
              <a:rPr lang="en-US" altLang="zh-TW" dirty="0">
                <a:solidFill>
                  <a:schemeClr val="tx1"/>
                </a:solidFill>
              </a:rPr>
              <a:t>override</a:t>
            </a:r>
            <a:r>
              <a:rPr lang="zh-TW" altLang="en-US" dirty="0">
                <a:solidFill>
                  <a:schemeClr val="tx1"/>
                </a:solidFill>
              </a:rPr>
              <a:t>或是追加</a:t>
            </a:r>
            <a:r>
              <a:rPr lang="en-US" altLang="zh-TW" dirty="0">
                <a:solidFill>
                  <a:schemeClr val="tx1"/>
                </a:solidFill>
              </a:rPr>
              <a:t>function</a:t>
            </a:r>
            <a:r>
              <a:rPr lang="zh-TW" altLang="en-US" dirty="0">
                <a:solidFill>
                  <a:schemeClr val="tx1"/>
                </a:solidFill>
              </a:rPr>
              <a:t>進行開發。</a:t>
            </a:r>
            <a:endParaRPr lang="en-US" altLang="zh-TW" dirty="0">
              <a:solidFill>
                <a:schemeClr val="tx1"/>
              </a:solidFill>
            </a:endParaRPr>
          </a:p>
          <a:p>
            <a:pPr>
              <a:buFont typeface="Wingdings" panose="05000000000000000000" pitchFamily="2" charset="2"/>
              <a:buChar char="l"/>
            </a:pPr>
            <a:r>
              <a:rPr lang="zh-TW" altLang="en-US" dirty="0">
                <a:solidFill>
                  <a:schemeClr val="tx1"/>
                </a:solidFill>
              </a:rPr>
              <a:t>有</a:t>
            </a:r>
            <a:r>
              <a:rPr lang="zh-TW" altLang="en-US" b="1" dirty="0">
                <a:solidFill>
                  <a:schemeClr val="accent5"/>
                </a:solidFill>
              </a:rPr>
              <a:t>先後順序</a:t>
            </a:r>
            <a:r>
              <a:rPr lang="en-US" altLang="zh-TW" dirty="0">
                <a:solidFill>
                  <a:schemeClr val="tx1"/>
                </a:solidFill>
              </a:rPr>
              <a:t>:</a:t>
            </a:r>
            <a:r>
              <a:rPr lang="zh-TW" altLang="en-US" dirty="0">
                <a:solidFill>
                  <a:schemeClr val="tx1"/>
                </a:solidFill>
              </a:rPr>
              <a:t>先念完題目，才能開始作答且開始倒數。</a:t>
            </a:r>
            <a:endParaRPr lang="en-US" altLang="zh-TW" dirty="0">
              <a:solidFill>
                <a:schemeClr val="tx1"/>
              </a:solidFill>
            </a:endParaRPr>
          </a:p>
          <a:p>
            <a:pPr marL="0" indent="0">
              <a:buNone/>
            </a:pPr>
            <a:endParaRPr lang="en-US" altLang="zh-TW" dirty="0">
              <a:solidFill>
                <a:schemeClr val="tx1"/>
              </a:solidFill>
            </a:endParaRPr>
          </a:p>
        </p:txBody>
      </p:sp>
      <p:pic>
        <p:nvPicPr>
          <p:cNvPr id="2" name="音訊 1">
            <a:hlinkClick r:id="" action="ppaction://media"/>
            <a:extLst>
              <a:ext uri="{FF2B5EF4-FFF2-40B4-BE49-F238E27FC236}">
                <a16:creationId xmlns="" xmlns:a16="http://schemas.microsoft.com/office/drawing/2014/main" id="{CE8924A6-9AA3-44E0-A22B-89EAC7BB57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19536611"/>
      </p:ext>
    </p:extLst>
  </p:cSld>
  <p:clrMapOvr>
    <a:masterClrMapping/>
  </p:clrMapOvr>
  <mc:AlternateContent xmlns:mc="http://schemas.openxmlformats.org/markup-compatibility/2006" xmlns:p14="http://schemas.microsoft.com/office/powerpoint/2010/main">
    <mc:Choice Requires="p14">
      <p:transition spd="slow" p14:dur="2000" advTm="51699"/>
    </mc:Choice>
    <mc:Fallback xmlns="">
      <p:transition spd="slow" advTm="516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400" b="1" dirty="0"/>
              <a:t>材料與方法</a:t>
            </a:r>
            <a:r>
              <a:rPr lang="en-US" altLang="zh-TW" sz="3400" b="1" dirty="0"/>
              <a:t>-MMSE</a:t>
            </a:r>
            <a:r>
              <a:rPr lang="zh-TW" altLang="en-US" sz="3400" b="1" dirty="0"/>
              <a:t>問題之程式呈現</a:t>
            </a:r>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0986053" cy="4464135"/>
          </a:xfrm>
        </p:spPr>
        <p:txBody>
          <a:bodyPr>
            <a:normAutofit/>
          </a:bodyPr>
          <a:lstStyle/>
          <a:p>
            <a:pPr>
              <a:buFont typeface="Wingdings" panose="05000000000000000000" pitchFamily="2" charset="2"/>
              <a:buChar char="l"/>
            </a:pPr>
            <a:r>
              <a:rPr lang="zh-TW" altLang="en-US" dirty="0">
                <a:solidFill>
                  <a:schemeClr val="tx1"/>
                </a:solidFill>
              </a:rPr>
              <a:t>所有問題都需繼承</a:t>
            </a:r>
            <a:r>
              <a:rPr lang="zh-TW" altLang="en-US" b="1" dirty="0">
                <a:solidFill>
                  <a:srgbClr val="FF0000"/>
                </a:solidFill>
              </a:rPr>
              <a:t>「</a:t>
            </a:r>
            <a:r>
              <a:rPr lang="en-US" altLang="zh-TW" b="1" dirty="0">
                <a:solidFill>
                  <a:srgbClr val="FF0000"/>
                </a:solidFill>
              </a:rPr>
              <a:t>QuestionActivity</a:t>
            </a:r>
            <a:r>
              <a:rPr lang="zh-TW" altLang="en-US" b="1" dirty="0">
                <a:solidFill>
                  <a:srgbClr val="FF0000"/>
                </a:solidFill>
              </a:rPr>
              <a:t>」</a:t>
            </a:r>
            <a:r>
              <a:rPr lang="zh-TW" altLang="en-US" dirty="0">
                <a:solidFill>
                  <a:schemeClr val="tx1"/>
                </a:solidFill>
              </a:rPr>
              <a:t>類別進行開發。</a:t>
            </a:r>
            <a:endParaRPr lang="en-US" altLang="zh-TW" dirty="0">
              <a:solidFill>
                <a:schemeClr val="tx1"/>
              </a:solidFill>
            </a:endParaRPr>
          </a:p>
          <a:p>
            <a:pPr>
              <a:buFont typeface="Wingdings" panose="05000000000000000000" pitchFamily="2" charset="2"/>
              <a:buChar char="l"/>
            </a:pPr>
            <a:r>
              <a:rPr lang="en-US" altLang="zh-TW" b="1" dirty="0">
                <a:solidFill>
                  <a:schemeClr val="tx1"/>
                </a:solidFill>
              </a:rPr>
              <a:t>QuestionActivity</a:t>
            </a:r>
            <a:r>
              <a:rPr lang="zh-TW" altLang="en-US" dirty="0">
                <a:solidFill>
                  <a:schemeClr val="tx1"/>
                </a:solidFill>
              </a:rPr>
              <a:t>內含有以下參數</a:t>
            </a:r>
            <a:r>
              <a:rPr lang="en-US" altLang="zh-TW" dirty="0">
                <a:solidFill>
                  <a:schemeClr val="tx1"/>
                </a:solidFill>
              </a:rPr>
              <a:t>:</a:t>
            </a:r>
          </a:p>
          <a:p>
            <a:pPr marL="932688" lvl="2" indent="-457200">
              <a:buFont typeface="+mj-lt"/>
              <a:buAutoNum type="arabicPeriod"/>
            </a:pPr>
            <a:r>
              <a:rPr lang="en-US" altLang="zh-TW" sz="1800" b="1" dirty="0">
                <a:solidFill>
                  <a:schemeClr val="accent3"/>
                </a:solidFill>
              </a:rPr>
              <a:t>Survey</a:t>
            </a:r>
            <a:r>
              <a:rPr lang="en-US" altLang="zh-TW" sz="1800" dirty="0">
                <a:solidFill>
                  <a:schemeClr val="tx1"/>
                </a:solidFill>
              </a:rPr>
              <a:t> survey:</a:t>
            </a:r>
            <a:r>
              <a:rPr lang="zh-TW" altLang="en-US" sz="1800" dirty="0">
                <a:solidFill>
                  <a:schemeClr val="tx1"/>
                </a:solidFill>
              </a:rPr>
              <a:t> 儲存</a:t>
            </a:r>
            <a:r>
              <a:rPr lang="en-US" altLang="zh-TW" sz="1800" dirty="0">
                <a:solidFill>
                  <a:schemeClr val="tx1"/>
                </a:solidFill>
              </a:rPr>
              <a:t>survey</a:t>
            </a:r>
            <a:r>
              <a:rPr lang="zh-TW" altLang="en-US" sz="1800" dirty="0">
                <a:solidFill>
                  <a:schemeClr val="tx1"/>
                </a:solidFill>
              </a:rPr>
              <a:t>物件</a:t>
            </a:r>
            <a:endParaRPr lang="en-US" altLang="zh-TW" sz="1800" dirty="0">
              <a:solidFill>
                <a:schemeClr val="tx1"/>
              </a:solidFill>
            </a:endParaRPr>
          </a:p>
          <a:p>
            <a:pPr marL="932688" lvl="2" indent="-457200">
              <a:buFont typeface="+mj-lt"/>
              <a:buAutoNum type="arabicPeriod"/>
            </a:pPr>
            <a:r>
              <a:rPr lang="en-US" altLang="zh-TW" sz="1800" b="1" dirty="0">
                <a:solidFill>
                  <a:schemeClr val="accent3"/>
                </a:solidFill>
              </a:rPr>
              <a:t>Question</a:t>
            </a:r>
            <a:r>
              <a:rPr lang="en-US" altLang="zh-TW" sz="1800" dirty="0">
                <a:solidFill>
                  <a:schemeClr val="tx1"/>
                </a:solidFill>
              </a:rPr>
              <a:t> question:</a:t>
            </a:r>
            <a:r>
              <a:rPr lang="zh-TW" altLang="en-US" sz="1800" dirty="0">
                <a:solidFill>
                  <a:schemeClr val="tx1"/>
                </a:solidFill>
              </a:rPr>
              <a:t> 儲存</a:t>
            </a:r>
            <a:r>
              <a:rPr lang="en-US" altLang="zh-TW" sz="1800" dirty="0">
                <a:solidFill>
                  <a:schemeClr val="tx1"/>
                </a:solidFill>
              </a:rPr>
              <a:t>question</a:t>
            </a:r>
            <a:r>
              <a:rPr lang="zh-TW" altLang="en-US" sz="1800" dirty="0">
                <a:solidFill>
                  <a:schemeClr val="tx1"/>
                </a:solidFill>
              </a:rPr>
              <a:t>物件</a:t>
            </a:r>
            <a:endParaRPr lang="en-US" altLang="zh-TW" sz="1800" dirty="0">
              <a:solidFill>
                <a:schemeClr val="tx1"/>
              </a:solidFill>
            </a:endParaRPr>
          </a:p>
          <a:p>
            <a:pPr marL="932688" lvl="2" indent="-457200">
              <a:buFont typeface="+mj-lt"/>
              <a:buAutoNum type="arabicPeriod"/>
            </a:pPr>
            <a:r>
              <a:rPr lang="en-US" altLang="zh-TW" sz="1800" b="1" dirty="0">
                <a:solidFill>
                  <a:schemeClr val="accent3"/>
                </a:solidFill>
              </a:rPr>
              <a:t>int</a:t>
            </a:r>
            <a:r>
              <a:rPr lang="en-US" altLang="zh-TW" sz="1800" dirty="0">
                <a:solidFill>
                  <a:schemeClr val="tx1"/>
                </a:solidFill>
              </a:rPr>
              <a:t> questionIndex:</a:t>
            </a:r>
            <a:r>
              <a:rPr lang="zh-TW" altLang="en-US" sz="1800" dirty="0">
                <a:solidFill>
                  <a:schemeClr val="tx1"/>
                </a:solidFill>
              </a:rPr>
              <a:t> 儲存目前是第幾個</a:t>
            </a:r>
            <a:r>
              <a:rPr lang="en-US" altLang="zh-TW" sz="1800" dirty="0">
                <a:solidFill>
                  <a:schemeClr val="tx1"/>
                </a:solidFill>
              </a:rPr>
              <a:t>question(zero based)</a:t>
            </a:r>
          </a:p>
          <a:p>
            <a:pPr marL="932688" lvl="2" indent="-457200">
              <a:buFont typeface="+mj-lt"/>
              <a:buAutoNum type="arabicPeriod"/>
            </a:pPr>
            <a:r>
              <a:rPr lang="en-US" altLang="zh-TW" sz="1800" b="1" dirty="0">
                <a:solidFill>
                  <a:schemeClr val="accent3"/>
                </a:solidFill>
              </a:rPr>
              <a:t>int</a:t>
            </a:r>
            <a:r>
              <a:rPr lang="en-US" altLang="zh-TW" sz="1800" dirty="0">
                <a:solidFill>
                  <a:schemeClr val="tx1"/>
                </a:solidFill>
              </a:rPr>
              <a:t> timeLimitInSec=60:</a:t>
            </a:r>
            <a:r>
              <a:rPr lang="zh-TW" altLang="en-US" sz="1800" dirty="0">
                <a:solidFill>
                  <a:schemeClr val="tx1"/>
                </a:solidFill>
              </a:rPr>
              <a:t> 問題的剩餘可作答時間</a:t>
            </a:r>
            <a:r>
              <a:rPr lang="en-US" altLang="zh-TW" sz="1800" dirty="0">
                <a:solidFill>
                  <a:schemeClr val="tx1"/>
                </a:solidFill>
              </a:rPr>
              <a:t>(</a:t>
            </a:r>
            <a:r>
              <a:rPr lang="zh-TW" altLang="en-US" sz="1800" dirty="0">
                <a:solidFill>
                  <a:schemeClr val="tx1"/>
                </a:solidFill>
              </a:rPr>
              <a:t>秒</a:t>
            </a:r>
            <a:r>
              <a:rPr lang="en-US" altLang="zh-TW" sz="1800" dirty="0">
                <a:solidFill>
                  <a:schemeClr val="tx1"/>
                </a:solidFill>
              </a:rPr>
              <a:t>)</a:t>
            </a:r>
          </a:p>
          <a:p>
            <a:pPr marL="932688" lvl="2" indent="-457200">
              <a:buFont typeface="+mj-lt"/>
              <a:buAutoNum type="arabicPeriod"/>
            </a:pPr>
            <a:r>
              <a:rPr lang="en-US" altLang="zh-TW" sz="1800" b="1" dirty="0">
                <a:solidFill>
                  <a:schemeClr val="accent3"/>
                </a:solidFill>
              </a:rPr>
              <a:t>boolean</a:t>
            </a:r>
            <a:r>
              <a:rPr lang="en-US" altLang="zh-TW" sz="1800" dirty="0">
                <a:solidFill>
                  <a:schemeClr val="tx1"/>
                </a:solidFill>
              </a:rPr>
              <a:t> needVoiceHint:</a:t>
            </a:r>
            <a:r>
              <a:rPr lang="zh-TW" altLang="en-US" sz="1800" dirty="0">
                <a:solidFill>
                  <a:schemeClr val="tx1"/>
                </a:solidFill>
              </a:rPr>
              <a:t> 代表問題描述是否需要被朗讀出來</a:t>
            </a:r>
            <a:endParaRPr lang="en-US" altLang="zh-TW" sz="1800" dirty="0">
              <a:solidFill>
                <a:schemeClr val="tx1"/>
              </a:solidFill>
            </a:endParaRPr>
          </a:p>
          <a:p>
            <a:pPr marL="932688" lvl="2" indent="-457200">
              <a:buFont typeface="+mj-lt"/>
              <a:buAutoNum type="arabicPeriod"/>
            </a:pPr>
            <a:r>
              <a:rPr lang="en-US" altLang="zh-TW" sz="1800" b="1" dirty="0">
                <a:solidFill>
                  <a:schemeClr val="accent3"/>
                </a:solidFill>
              </a:rPr>
              <a:t>String</a:t>
            </a:r>
            <a:r>
              <a:rPr lang="en-US" altLang="zh-TW" sz="1800" dirty="0">
                <a:solidFill>
                  <a:schemeClr val="tx1"/>
                </a:solidFill>
              </a:rPr>
              <a:t> questionHint=““:</a:t>
            </a:r>
            <a:r>
              <a:rPr lang="zh-TW" altLang="en-US" sz="1800" dirty="0">
                <a:solidFill>
                  <a:schemeClr val="tx1"/>
                </a:solidFill>
              </a:rPr>
              <a:t> 儲存問題的描述</a:t>
            </a:r>
            <a:r>
              <a:rPr lang="en-US" altLang="zh-TW" sz="1800" dirty="0">
                <a:solidFill>
                  <a:schemeClr val="tx1"/>
                </a:solidFill>
              </a:rPr>
              <a:t>(questionHint)</a:t>
            </a:r>
            <a:endParaRPr lang="en-US" altLang="zh-TW" sz="2400" dirty="0">
              <a:solidFill>
                <a:srgbClr val="FF0000"/>
              </a:solidFill>
            </a:endParaRPr>
          </a:p>
          <a:p>
            <a:pPr>
              <a:buFont typeface="Wingdings" panose="05000000000000000000" pitchFamily="2" charset="2"/>
              <a:buChar char="l"/>
            </a:pPr>
            <a:r>
              <a:rPr lang="en-US" altLang="zh-TW" dirty="0">
                <a:solidFill>
                  <a:schemeClr val="tx1"/>
                </a:solidFill>
              </a:rPr>
              <a:t>Question</a:t>
            </a:r>
            <a:r>
              <a:rPr lang="zh-TW" altLang="en-US" dirty="0">
                <a:solidFill>
                  <a:schemeClr val="tx1"/>
                </a:solidFill>
              </a:rPr>
              <a:t>結構大致如下</a:t>
            </a:r>
            <a:r>
              <a:rPr lang="en-US" altLang="zh-TW" dirty="0">
                <a:solidFill>
                  <a:schemeClr val="tx1"/>
                </a:solidFill>
              </a:rPr>
              <a:t>(id</a:t>
            </a:r>
            <a:r>
              <a:rPr lang="zh-TW" altLang="en-US" dirty="0">
                <a:solidFill>
                  <a:schemeClr val="tx1"/>
                </a:solidFill>
              </a:rPr>
              <a:t>，分類，題型，介紹，問題的</a:t>
            </a:r>
            <a:r>
              <a:rPr lang="en-US" altLang="zh-TW" dirty="0">
                <a:solidFill>
                  <a:schemeClr val="tx1"/>
                </a:solidFill>
              </a:rPr>
              <a:t>data</a:t>
            </a:r>
            <a:r>
              <a:rPr lang="zh-TW" altLang="en-US" dirty="0">
                <a:solidFill>
                  <a:schemeClr val="tx1"/>
                </a:solidFill>
              </a:rPr>
              <a:t>，得分等</a:t>
            </a:r>
            <a:r>
              <a:rPr lang="en-US" altLang="zh-TW" dirty="0">
                <a:solidFill>
                  <a:schemeClr val="tx1"/>
                </a:solidFill>
              </a:rPr>
              <a:t>)</a:t>
            </a:r>
          </a:p>
        </p:txBody>
      </p:sp>
      <p:pic>
        <p:nvPicPr>
          <p:cNvPr id="7" name="圖片 6" descr="一張含有 文字 的圖片&#10;&#10;自動產生的描述">
            <a:extLst>
              <a:ext uri="{FF2B5EF4-FFF2-40B4-BE49-F238E27FC236}">
                <a16:creationId xmlns="" xmlns:a16="http://schemas.microsoft.com/office/drawing/2014/main" id="{6151769F-564D-467A-8FA1-5A23420CDBDD}"/>
              </a:ext>
            </a:extLst>
          </p:cNvPr>
          <p:cNvPicPr>
            <a:picLocks noChangeAspect="1"/>
          </p:cNvPicPr>
          <p:nvPr/>
        </p:nvPicPr>
        <p:blipFill>
          <a:blip r:embed="rId5"/>
          <a:stretch>
            <a:fillRect/>
          </a:stretch>
        </p:blipFill>
        <p:spPr>
          <a:xfrm>
            <a:off x="609599" y="5353825"/>
            <a:ext cx="8604751" cy="1082358"/>
          </a:xfrm>
          <a:prstGeom prst="rect">
            <a:avLst/>
          </a:prstGeom>
        </p:spPr>
      </p:pic>
      <p:pic>
        <p:nvPicPr>
          <p:cNvPr id="5" name="音訊 4">
            <a:hlinkClick r:id="" action="ppaction://media"/>
            <a:extLst>
              <a:ext uri="{FF2B5EF4-FFF2-40B4-BE49-F238E27FC236}">
                <a16:creationId xmlns="" xmlns:a16="http://schemas.microsoft.com/office/drawing/2014/main" id="{CB91D8A1-4048-4F85-9D68-9E52145A94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30387609"/>
      </p:ext>
    </p:extLst>
  </p:cSld>
  <p:clrMapOvr>
    <a:masterClrMapping/>
  </p:clrMapOvr>
  <mc:AlternateContent xmlns:mc="http://schemas.openxmlformats.org/markup-compatibility/2006" xmlns:p14="http://schemas.microsoft.com/office/powerpoint/2010/main">
    <mc:Choice Requires="p14">
      <p:transition spd="slow" p14:dur="2000" advTm="21720"/>
    </mc:Choice>
    <mc:Fallback xmlns="">
      <p:transition spd="slow" advTm="217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 xmlns:a16="http://schemas.microsoft.com/office/drawing/2014/main" id="{BFE67FFD-EEBA-0F43-9CCE-29C860613EC9}"/>
              </a:ext>
            </a:extLst>
          </p:cNvPr>
          <p:cNvSpPr>
            <a:spLocks noGrp="1"/>
          </p:cNvSpPr>
          <p:nvPr>
            <p:ph type="title"/>
          </p:nvPr>
        </p:nvSpPr>
        <p:spPr>
          <a:xfrm>
            <a:off x="609600" y="421817"/>
            <a:ext cx="10546080" cy="1369074"/>
          </a:xfrm>
        </p:spPr>
        <p:txBody>
          <a:bodyPr rtlCol="0">
            <a:normAutofit/>
          </a:bodyPr>
          <a:lstStyle/>
          <a:p>
            <a:pPr rtl="0"/>
            <a:r>
              <a:rPr lang="zh-TW" altLang="en-US" sz="3400" b="1" dirty="0"/>
              <a:t>材料與方法</a:t>
            </a:r>
            <a:r>
              <a:rPr lang="en-US" altLang="zh-TW" sz="3400" b="1" dirty="0"/>
              <a:t>-MMSE</a:t>
            </a:r>
            <a:r>
              <a:rPr lang="zh-TW" altLang="en-US" sz="3400" b="1" dirty="0"/>
              <a:t>問題之程式呈現</a:t>
            </a:r>
            <a:r>
              <a:rPr lang="en-US" altLang="zh-TW" sz="3400" b="1" dirty="0"/>
              <a:t>-2</a:t>
            </a:r>
            <a:endParaRPr lang="zh-TW" altLang="en-US" sz="3400" b="1" dirty="0"/>
          </a:p>
        </p:txBody>
      </p:sp>
      <p:sp>
        <p:nvSpPr>
          <p:cNvPr id="4" name="內容版面配置區 3">
            <a:extLst>
              <a:ext uri="{FF2B5EF4-FFF2-40B4-BE49-F238E27FC236}">
                <a16:creationId xmlns="" xmlns:a16="http://schemas.microsoft.com/office/drawing/2014/main" id="{8B8DDC12-86B0-4AB1-AA4C-4DB6514CF10C}"/>
              </a:ext>
            </a:extLst>
          </p:cNvPr>
          <p:cNvSpPr>
            <a:spLocks noGrp="1"/>
          </p:cNvSpPr>
          <p:nvPr>
            <p:ph idx="1"/>
          </p:nvPr>
        </p:nvSpPr>
        <p:spPr>
          <a:xfrm>
            <a:off x="410817" y="1790891"/>
            <a:ext cx="11171583" cy="4742431"/>
          </a:xfrm>
        </p:spPr>
        <p:txBody>
          <a:bodyPr>
            <a:normAutofit/>
          </a:bodyPr>
          <a:lstStyle/>
          <a:p>
            <a:pPr>
              <a:buFont typeface="Wingdings" panose="05000000000000000000" pitchFamily="2" charset="2"/>
              <a:buChar char="l"/>
            </a:pPr>
            <a:r>
              <a:rPr lang="zh-TW" altLang="en-US" dirty="0">
                <a:solidFill>
                  <a:schemeClr val="tx1"/>
                </a:solidFill>
              </a:rPr>
              <a:t>所有題目的共通</a:t>
            </a:r>
            <a:r>
              <a:rPr lang="en-US" altLang="zh-TW" dirty="0">
                <a:solidFill>
                  <a:schemeClr val="tx1"/>
                </a:solidFill>
              </a:rPr>
              <a:t>function:</a:t>
            </a:r>
          </a:p>
          <a:p>
            <a:pPr marL="749808" lvl="1" indent="-457200">
              <a:buFont typeface="+mj-lt"/>
              <a:buAutoNum type="arabicPeriod"/>
            </a:pPr>
            <a:r>
              <a:rPr lang="en-US" altLang="zh-TW" dirty="0">
                <a:solidFill>
                  <a:schemeClr val="accent1"/>
                </a:solidFill>
              </a:rPr>
              <a:t>getBundle()</a:t>
            </a:r>
            <a:r>
              <a:rPr lang="zh-TW" altLang="en-US" dirty="0">
                <a:solidFill>
                  <a:schemeClr val="accent1"/>
                </a:solidFill>
              </a:rPr>
              <a:t> </a:t>
            </a:r>
            <a:r>
              <a:rPr lang="en-US" altLang="zh-TW" dirty="0">
                <a:solidFill>
                  <a:schemeClr val="tx1"/>
                </a:solidFill>
              </a:rPr>
              <a:t>:</a:t>
            </a:r>
            <a:r>
              <a:rPr lang="zh-TW" altLang="en-US" dirty="0">
                <a:solidFill>
                  <a:schemeClr val="tx1"/>
                </a:solidFill>
              </a:rPr>
              <a:t>獲取「</a:t>
            </a:r>
            <a:r>
              <a:rPr lang="en-US" altLang="zh-TW" dirty="0">
                <a:solidFill>
                  <a:schemeClr val="tx1"/>
                </a:solidFill>
              </a:rPr>
              <a:t>survey</a:t>
            </a:r>
            <a:r>
              <a:rPr lang="zh-TW" altLang="en-US" dirty="0">
                <a:solidFill>
                  <a:schemeClr val="tx1"/>
                </a:solidFill>
              </a:rPr>
              <a:t>」</a:t>
            </a:r>
            <a:r>
              <a:rPr lang="en-US" altLang="zh-TW" dirty="0">
                <a:solidFill>
                  <a:schemeClr val="tx1"/>
                </a:solidFill>
              </a:rPr>
              <a:t>,</a:t>
            </a:r>
            <a:r>
              <a:rPr lang="zh-TW" altLang="en-US" dirty="0">
                <a:solidFill>
                  <a:schemeClr val="tx1"/>
                </a:solidFill>
              </a:rPr>
              <a:t>「</a:t>
            </a:r>
            <a:r>
              <a:rPr lang="en-US" altLang="zh-TW" dirty="0">
                <a:solidFill>
                  <a:schemeClr val="tx1"/>
                </a:solidFill>
              </a:rPr>
              <a:t>question</a:t>
            </a:r>
            <a:r>
              <a:rPr lang="zh-TW" altLang="en-US" dirty="0">
                <a:solidFill>
                  <a:schemeClr val="tx1"/>
                </a:solidFill>
              </a:rPr>
              <a:t>」</a:t>
            </a:r>
            <a:r>
              <a:rPr lang="en-US" altLang="zh-TW" dirty="0">
                <a:solidFill>
                  <a:schemeClr val="tx1"/>
                </a:solidFill>
              </a:rPr>
              <a:t>,</a:t>
            </a:r>
            <a:r>
              <a:rPr lang="zh-TW" altLang="en-US" dirty="0">
                <a:solidFill>
                  <a:schemeClr val="tx1"/>
                </a:solidFill>
              </a:rPr>
              <a:t>「</a:t>
            </a:r>
            <a:r>
              <a:rPr lang="en-US" altLang="zh-TW" dirty="0">
                <a:solidFill>
                  <a:schemeClr val="tx1"/>
                </a:solidFill>
              </a:rPr>
              <a:t>questionIndex</a:t>
            </a:r>
            <a:r>
              <a:rPr lang="zh-TW" altLang="en-US" dirty="0">
                <a:solidFill>
                  <a:schemeClr val="tx1"/>
                </a:solidFill>
              </a:rPr>
              <a:t>」</a:t>
            </a:r>
            <a:r>
              <a:rPr lang="en-US" altLang="zh-TW" dirty="0">
                <a:solidFill>
                  <a:schemeClr val="tx1"/>
                </a:solidFill>
              </a:rPr>
              <a:t>,</a:t>
            </a:r>
            <a:r>
              <a:rPr lang="zh-TW" altLang="en-US" dirty="0">
                <a:solidFill>
                  <a:schemeClr val="tx1"/>
                </a:solidFill>
              </a:rPr>
              <a:t>「</a:t>
            </a:r>
            <a:r>
              <a:rPr lang="en-US" altLang="zh-TW" dirty="0">
                <a:solidFill>
                  <a:schemeClr val="tx1"/>
                </a:solidFill>
              </a:rPr>
              <a:t>needVoiceHint</a:t>
            </a:r>
            <a:r>
              <a:rPr lang="zh-TW" altLang="en-US" dirty="0">
                <a:solidFill>
                  <a:schemeClr val="tx1"/>
                </a:solidFill>
              </a:rPr>
              <a:t>」四項基礎資料。</a:t>
            </a:r>
            <a:endParaRPr lang="en-US" altLang="zh-TW" dirty="0">
              <a:solidFill>
                <a:schemeClr val="tx1"/>
              </a:solidFill>
            </a:endParaRPr>
          </a:p>
          <a:p>
            <a:pPr marL="749808" lvl="1" indent="-457200">
              <a:buFont typeface="+mj-lt"/>
              <a:buAutoNum type="arabicPeriod"/>
            </a:pPr>
            <a:r>
              <a:rPr lang="en-US" altLang="zh-TW" dirty="0">
                <a:solidFill>
                  <a:schemeClr val="accent1"/>
                </a:solidFill>
              </a:rPr>
              <a:t>initQuestion()</a:t>
            </a:r>
            <a:r>
              <a:rPr lang="en-US" altLang="zh-TW" dirty="0">
                <a:solidFill>
                  <a:schemeClr val="tx1"/>
                </a:solidFill>
              </a:rPr>
              <a:t> :</a:t>
            </a:r>
            <a:r>
              <a:rPr lang="zh-TW" altLang="en-US" dirty="0">
                <a:solidFill>
                  <a:schemeClr val="tx1"/>
                </a:solidFill>
              </a:rPr>
              <a:t>獲取其餘與問題相關的資料。</a:t>
            </a:r>
            <a:endParaRPr lang="en-US" altLang="zh-TW" dirty="0">
              <a:solidFill>
                <a:schemeClr val="accent1"/>
              </a:solidFill>
            </a:endParaRPr>
          </a:p>
          <a:p>
            <a:pPr marL="749808" lvl="1" indent="-457200">
              <a:buFont typeface="+mj-lt"/>
              <a:buAutoNum type="arabicPeriod"/>
            </a:pPr>
            <a:r>
              <a:rPr lang="en-US" altLang="zh-TW" dirty="0">
                <a:solidFill>
                  <a:schemeClr val="accent1"/>
                </a:solidFill>
              </a:rPr>
              <a:t>initUI()</a:t>
            </a:r>
            <a:r>
              <a:rPr lang="zh-TW" altLang="en-US" dirty="0">
                <a:solidFill>
                  <a:schemeClr val="accent1"/>
                </a:solidFill>
              </a:rPr>
              <a:t> </a:t>
            </a:r>
            <a:r>
              <a:rPr lang="en-US" altLang="zh-TW" dirty="0">
                <a:solidFill>
                  <a:schemeClr val="tx1"/>
                </a:solidFill>
              </a:rPr>
              <a:t>:</a:t>
            </a:r>
            <a:r>
              <a:rPr lang="zh-TW" altLang="en-US" dirty="0">
                <a:solidFill>
                  <a:schemeClr val="tx1"/>
                </a:solidFill>
              </a:rPr>
              <a:t>根據問題初始化</a:t>
            </a:r>
            <a:r>
              <a:rPr lang="en-US" altLang="zh-TW" dirty="0">
                <a:solidFill>
                  <a:schemeClr val="tx1"/>
                </a:solidFill>
              </a:rPr>
              <a:t>UI</a:t>
            </a:r>
            <a:r>
              <a:rPr lang="zh-TW" altLang="en-US" dirty="0">
                <a:solidFill>
                  <a:schemeClr val="tx1"/>
                </a:solidFill>
              </a:rPr>
              <a:t>配置。</a:t>
            </a:r>
            <a:endParaRPr lang="en-US" altLang="zh-TW" dirty="0">
              <a:solidFill>
                <a:schemeClr val="accent1"/>
              </a:solidFill>
            </a:endParaRPr>
          </a:p>
          <a:p>
            <a:pPr marL="749808" lvl="1" indent="-457200">
              <a:buFont typeface="+mj-lt"/>
              <a:buAutoNum type="arabicPeriod"/>
            </a:pPr>
            <a:r>
              <a:rPr lang="en-US" altLang="zh-TW" dirty="0">
                <a:solidFill>
                  <a:schemeClr val="accent1"/>
                </a:solidFill>
              </a:rPr>
              <a:t>readQuestion()</a:t>
            </a:r>
            <a:r>
              <a:rPr lang="zh-TW" altLang="en-US" dirty="0">
                <a:solidFill>
                  <a:schemeClr val="accent1"/>
                </a:solidFill>
              </a:rPr>
              <a:t> </a:t>
            </a:r>
            <a:r>
              <a:rPr lang="en-US" altLang="zh-TW" dirty="0">
                <a:solidFill>
                  <a:schemeClr val="tx1"/>
                </a:solidFill>
              </a:rPr>
              <a:t>:</a:t>
            </a:r>
            <a:r>
              <a:rPr lang="zh-TW" altLang="en-US" dirty="0">
                <a:solidFill>
                  <a:schemeClr val="tx1"/>
                </a:solidFill>
              </a:rPr>
              <a:t>若是此問題需要使用語音讀出，則讀出問題。</a:t>
            </a:r>
            <a:r>
              <a:rPr lang="en-US" altLang="zh-TW" dirty="0">
                <a:solidFill>
                  <a:schemeClr val="tx1"/>
                </a:solidFill>
              </a:rPr>
              <a:t>(</a:t>
            </a:r>
            <a:r>
              <a:rPr lang="en-US" altLang="zh-TW" sz="1800" dirty="0">
                <a:solidFill>
                  <a:schemeClr val="tx1"/>
                </a:solidFill>
              </a:rPr>
              <a:t>needVoiceHint</a:t>
            </a:r>
            <a:r>
              <a:rPr lang="en-US" altLang="zh-TW" dirty="0">
                <a:solidFill>
                  <a:schemeClr val="tx1"/>
                </a:solidFill>
              </a:rPr>
              <a:t>)</a:t>
            </a:r>
            <a:endParaRPr lang="en-US" altLang="zh-TW" dirty="0">
              <a:solidFill>
                <a:schemeClr val="accent1"/>
              </a:solidFill>
            </a:endParaRPr>
          </a:p>
          <a:p>
            <a:pPr marL="749808" lvl="1" indent="-457200">
              <a:buFont typeface="+mj-lt"/>
              <a:buAutoNum type="arabicPeriod"/>
            </a:pPr>
            <a:r>
              <a:rPr lang="en-US" altLang="zh-TW" dirty="0">
                <a:solidFill>
                  <a:schemeClr val="accent1"/>
                </a:solidFill>
              </a:rPr>
              <a:t>setListeners()</a:t>
            </a:r>
            <a:r>
              <a:rPr lang="en-US" altLang="zh-TW" dirty="0">
                <a:solidFill>
                  <a:schemeClr val="tx1"/>
                </a:solidFill>
              </a:rPr>
              <a:t> :</a:t>
            </a:r>
            <a:r>
              <a:rPr lang="zh-TW" altLang="en-US" dirty="0">
                <a:solidFill>
                  <a:schemeClr val="tx1"/>
                </a:solidFill>
              </a:rPr>
              <a:t>設定元件對應之函式</a:t>
            </a:r>
            <a:r>
              <a:rPr lang="en-US" altLang="zh-TW" dirty="0">
                <a:solidFill>
                  <a:schemeClr val="tx1"/>
                </a:solidFill>
              </a:rPr>
              <a:t>(</a:t>
            </a:r>
            <a:r>
              <a:rPr lang="zh-TW" altLang="en-US" dirty="0">
                <a:solidFill>
                  <a:schemeClr val="tx1"/>
                </a:solidFill>
              </a:rPr>
              <a:t>例</a:t>
            </a:r>
            <a:r>
              <a:rPr lang="en-US" altLang="zh-TW" dirty="0">
                <a:solidFill>
                  <a:schemeClr val="tx1"/>
                </a:solidFill>
              </a:rPr>
              <a:t>:</a:t>
            </a:r>
            <a:r>
              <a:rPr lang="zh-TW" altLang="en-US" dirty="0">
                <a:solidFill>
                  <a:schemeClr val="tx1"/>
                </a:solidFill>
              </a:rPr>
              <a:t>按下</a:t>
            </a:r>
            <a:r>
              <a:rPr lang="en-US" altLang="zh-TW" dirty="0">
                <a:solidFill>
                  <a:schemeClr val="tx1"/>
                </a:solidFill>
              </a:rPr>
              <a:t>button</a:t>
            </a:r>
            <a:r>
              <a:rPr lang="zh-TW" altLang="en-US" dirty="0">
                <a:solidFill>
                  <a:schemeClr val="tx1"/>
                </a:solidFill>
              </a:rPr>
              <a:t>則結束問題</a:t>
            </a:r>
            <a:r>
              <a:rPr lang="en-US" altLang="zh-TW" dirty="0">
                <a:solidFill>
                  <a:schemeClr val="tx1"/>
                </a:solidFill>
              </a:rPr>
              <a:t>)</a:t>
            </a:r>
            <a:endParaRPr lang="en-US" altLang="zh-TW" dirty="0">
              <a:solidFill>
                <a:schemeClr val="accent1"/>
              </a:solidFill>
            </a:endParaRPr>
          </a:p>
          <a:p>
            <a:pPr marL="749808" lvl="1" indent="-457200">
              <a:buFont typeface="+mj-lt"/>
              <a:buAutoNum type="arabicPeriod"/>
            </a:pPr>
            <a:r>
              <a:rPr lang="en-US" altLang="zh-TW" dirty="0">
                <a:solidFill>
                  <a:schemeClr val="accent1"/>
                </a:solidFill>
              </a:rPr>
              <a:t>startTimer()</a:t>
            </a:r>
            <a:r>
              <a:rPr lang="en-US" altLang="zh-TW" dirty="0">
                <a:solidFill>
                  <a:schemeClr val="tx1"/>
                </a:solidFill>
              </a:rPr>
              <a:t> :</a:t>
            </a:r>
            <a:r>
              <a:rPr lang="zh-TW" altLang="en-US" dirty="0">
                <a:solidFill>
                  <a:schemeClr val="tx1"/>
                </a:solidFill>
              </a:rPr>
              <a:t>開始倒數計時</a:t>
            </a:r>
            <a:endParaRPr lang="en-US" altLang="zh-TW" dirty="0">
              <a:solidFill>
                <a:schemeClr val="accent1"/>
              </a:solidFill>
            </a:endParaRPr>
          </a:p>
          <a:p>
            <a:pPr marL="749808" lvl="1" indent="-457200">
              <a:buFont typeface="+mj-lt"/>
              <a:buAutoNum type="arabicPeriod"/>
            </a:pPr>
            <a:r>
              <a:rPr lang="en-US" altLang="zh-TW" dirty="0">
                <a:solidFill>
                  <a:schemeClr val="accent1"/>
                </a:solidFill>
              </a:rPr>
              <a:t>calculateResult()</a:t>
            </a:r>
            <a:r>
              <a:rPr lang="zh-TW" altLang="en-US" dirty="0">
                <a:solidFill>
                  <a:schemeClr val="accent1"/>
                </a:solidFill>
              </a:rPr>
              <a:t> </a:t>
            </a:r>
            <a:r>
              <a:rPr lang="en-US" altLang="zh-TW" dirty="0">
                <a:solidFill>
                  <a:schemeClr val="tx1"/>
                </a:solidFill>
              </a:rPr>
              <a:t>:</a:t>
            </a:r>
            <a:r>
              <a:rPr lang="zh-TW" altLang="en-US" dirty="0">
                <a:solidFill>
                  <a:schemeClr val="tx1"/>
                </a:solidFill>
              </a:rPr>
              <a:t>根據使用者回答的答案計算得分。</a:t>
            </a:r>
            <a:endParaRPr lang="en-US" altLang="zh-TW" dirty="0">
              <a:solidFill>
                <a:schemeClr val="accent1"/>
              </a:solidFill>
            </a:endParaRPr>
          </a:p>
          <a:p>
            <a:pPr marL="749808" lvl="1" indent="-457200">
              <a:buFont typeface="+mj-lt"/>
              <a:buAutoNum type="arabicPeriod"/>
            </a:pPr>
            <a:r>
              <a:rPr lang="en-US" altLang="zh-TW" dirty="0">
                <a:solidFill>
                  <a:schemeClr val="accent1"/>
                </a:solidFill>
              </a:rPr>
              <a:t>cleanQuestion()</a:t>
            </a:r>
            <a:r>
              <a:rPr lang="en-US" altLang="zh-TW" dirty="0">
                <a:solidFill>
                  <a:schemeClr val="tx1"/>
                </a:solidFill>
              </a:rPr>
              <a:t> :</a:t>
            </a:r>
            <a:r>
              <a:rPr lang="zh-TW" altLang="en-US" dirty="0">
                <a:solidFill>
                  <a:schemeClr val="tx1"/>
                </a:solidFill>
              </a:rPr>
              <a:t>清除當前問題的相關資料。</a:t>
            </a:r>
            <a:endParaRPr lang="en-US" altLang="zh-TW" dirty="0">
              <a:solidFill>
                <a:schemeClr val="accent1"/>
              </a:solidFill>
            </a:endParaRPr>
          </a:p>
          <a:p>
            <a:pPr marL="749808" lvl="1" indent="-457200">
              <a:buFont typeface="+mj-lt"/>
              <a:buAutoNum type="arabicPeriod"/>
            </a:pPr>
            <a:r>
              <a:rPr lang="en-US" altLang="zh-TW" dirty="0">
                <a:solidFill>
                  <a:schemeClr val="accent1"/>
                </a:solidFill>
              </a:rPr>
              <a:t>toNextQuestion</a:t>
            </a:r>
            <a:r>
              <a:rPr lang="en-US" altLang="zh-TW" dirty="0">
                <a:solidFill>
                  <a:schemeClr val="tx1"/>
                </a:solidFill>
              </a:rPr>
              <a:t> :</a:t>
            </a:r>
            <a:r>
              <a:rPr lang="zh-TW" altLang="en-US" dirty="0">
                <a:solidFill>
                  <a:schemeClr val="tx1"/>
                </a:solidFill>
              </a:rPr>
              <a:t>移至下一個問題。</a:t>
            </a:r>
            <a:endParaRPr lang="en-US" altLang="zh-TW" dirty="0">
              <a:solidFill>
                <a:schemeClr val="accent1"/>
              </a:solidFill>
            </a:endParaRPr>
          </a:p>
          <a:p>
            <a:pPr>
              <a:buFont typeface="Wingdings" panose="05000000000000000000" pitchFamily="2" charset="2"/>
              <a:buChar char="l"/>
            </a:pPr>
            <a:endParaRPr lang="en-US" altLang="zh-TW" dirty="0">
              <a:solidFill>
                <a:schemeClr val="tx1"/>
              </a:solidFill>
            </a:endParaRPr>
          </a:p>
          <a:p>
            <a:pPr>
              <a:buFont typeface="Wingdings" panose="05000000000000000000" pitchFamily="2" charset="2"/>
              <a:buChar char="l"/>
            </a:pPr>
            <a:endParaRPr lang="en-US" altLang="zh-TW" dirty="0">
              <a:solidFill>
                <a:schemeClr val="tx1"/>
              </a:solidFill>
            </a:endParaRPr>
          </a:p>
          <a:p>
            <a:pPr>
              <a:buFont typeface="Wingdings" panose="05000000000000000000" pitchFamily="2" charset="2"/>
              <a:buChar char="l"/>
            </a:pPr>
            <a:endParaRPr lang="en-US" altLang="zh-TW" dirty="0">
              <a:solidFill>
                <a:schemeClr val="tx1"/>
              </a:solidFill>
            </a:endParaRPr>
          </a:p>
        </p:txBody>
      </p:sp>
      <p:pic>
        <p:nvPicPr>
          <p:cNvPr id="2" name="音訊 1">
            <a:hlinkClick r:id="" action="ppaction://media"/>
            <a:extLst>
              <a:ext uri="{FF2B5EF4-FFF2-40B4-BE49-F238E27FC236}">
                <a16:creationId xmlns="" xmlns:a16="http://schemas.microsoft.com/office/drawing/2014/main" id="{18BFFF5E-82A6-4845-9C44-0E28413CC93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32233097"/>
      </p:ext>
    </p:extLst>
  </p:cSld>
  <p:clrMapOvr>
    <a:masterClrMapping/>
  </p:clrMapOvr>
  <mc:AlternateContent xmlns:mc="http://schemas.openxmlformats.org/markup-compatibility/2006" xmlns:p14="http://schemas.microsoft.com/office/powerpoint/2010/main">
    <mc:Choice Requires="p14">
      <p:transition spd="slow" p14:dur="2000" advTm="7742"/>
    </mc:Choice>
    <mc:Fallback xmlns="">
      <p:transition spd="slow" advTm="77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RetrospectVTI">
  <a:themeElements>
    <a:clrScheme name="Brights">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Consolas-Verdana">
      <a:majorFont>
        <a:latin typeface="Consolas" panose="020B0609020204030204"/>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panose="020B060403050404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50284884_TF66722518_Win32" id="{F9EC5246-230F-4E90-A930-95BF6FF5C00B}" vid="{4725B714-32B8-40C2-B79F-247F8E83FD5F}"/>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F2FE978-FCBC-4C90-A410-B547AA7060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8F4328E-77DF-41E8-952F-124AE19F1F7C}">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A7FA506-1E93-4CA4-B270-1F08FD18C36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精簡銷售宣傳簡報</Template>
  <TotalTime>952</TotalTime>
  <Words>1943</Words>
  <Application>Microsoft Office PowerPoint</Application>
  <PresentationFormat>寬螢幕</PresentationFormat>
  <Paragraphs>132</Paragraphs>
  <Slides>21</Slides>
  <Notes>21</Notes>
  <HiddenSlides>0</HiddenSlides>
  <MMClips>22</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21</vt:i4>
      </vt:variant>
    </vt:vector>
  </HeadingPairs>
  <TitlesOfParts>
    <vt:vector size="27" baseType="lpstr">
      <vt:lpstr>Microsoft JhengHei UI</vt:lpstr>
      <vt:lpstr>微軟正黑體</vt:lpstr>
      <vt:lpstr>Calibri</vt:lpstr>
      <vt:lpstr>Verdana</vt:lpstr>
      <vt:lpstr>Wingdings</vt:lpstr>
      <vt:lpstr>RetrospectVTI</vt:lpstr>
      <vt:lpstr>簡短智能測驗(MMSE)APP開發</vt:lpstr>
      <vt:lpstr>何謂MMSE</vt:lpstr>
      <vt:lpstr>動機與目的</vt:lpstr>
      <vt:lpstr>動機與目的-2</vt:lpstr>
      <vt:lpstr>基礎需求</vt:lpstr>
      <vt:lpstr>基礎需求-2</vt:lpstr>
      <vt:lpstr>材料與方法-程式基礎</vt:lpstr>
      <vt:lpstr>材料與方法-MMSE問題之程式呈現</vt:lpstr>
      <vt:lpstr>材料與方法-MMSE問題之程式呈現-2</vt:lpstr>
      <vt:lpstr>材料與方法-MMSE APP之生命週期</vt:lpstr>
      <vt:lpstr>材料與方法-套用特殊演算法的問題</vt:lpstr>
      <vt:lpstr>材料與方法-套用特殊演算法的問題-2</vt:lpstr>
      <vt:lpstr>開發結果</vt:lpstr>
      <vt:lpstr>開發結果—優缺點之討論</vt:lpstr>
      <vt:lpstr>開發結果—優缺點之討論-2</vt:lpstr>
      <vt:lpstr>結果與討論—使用情境的預測</vt:lpstr>
      <vt:lpstr>結果與討論—可優化之預測</vt:lpstr>
      <vt:lpstr>實際操作影片</vt:lpstr>
      <vt:lpstr>開發日程一覽</vt:lpstr>
      <vt:lpstr>組員分工一覽</vt:lpstr>
      <vt:lpstr>參考資料</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簡短智能測驗(MMSE)APP開發</dc:title>
  <dc:creator>陳品修</dc:creator>
  <cp:lastModifiedBy>松霖 劉</cp:lastModifiedBy>
  <cp:revision>131</cp:revision>
  <dcterms:created xsi:type="dcterms:W3CDTF">2021-06-16T07:33:53Z</dcterms:created>
  <dcterms:modified xsi:type="dcterms:W3CDTF">2021-06-24T03:41:15Z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